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61" r:id="rId3"/>
    <p:sldId id="262" r:id="rId4"/>
    <p:sldId id="263" r:id="rId5"/>
    <p:sldId id="272" r:id="rId6"/>
    <p:sldId id="264" r:id="rId7"/>
    <p:sldId id="265" r:id="rId8"/>
    <p:sldId id="266" r:id="rId9"/>
    <p:sldId id="267" r:id="rId10"/>
    <p:sldId id="268" r:id="rId11"/>
    <p:sldId id="271" r:id="rId12"/>
    <p:sldId id="269" r:id="rId13"/>
    <p:sldId id="260"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58" d="100"/>
          <a:sy n="58" d="100"/>
        </p:scale>
        <p:origin x="472"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01"/>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01"/>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01"/>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01"/>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lincolnlarder.co.uk"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1" name="Lincoln Community Larder"/>
          <p:cNvSpPr txBox="1">
            <a:spLocks noGrp="1"/>
          </p:cNvSpPr>
          <p:nvPr>
            <p:ph type="ctrTitle"/>
          </p:nvPr>
        </p:nvSpPr>
        <p:spPr>
          <a:xfrm>
            <a:off x="1206496" y="0"/>
            <a:ext cx="21971004" cy="8810304"/>
          </a:xfrm>
          <a:prstGeom prst="rect">
            <a:avLst/>
          </a:prstGeom>
        </p:spPr>
        <p:txBody>
          <a:bodyPr>
            <a:normAutofit/>
          </a:bodyPr>
          <a:lstStyle>
            <a:lvl1pPr>
              <a:defRPr>
                <a:solidFill>
                  <a:srgbClr val="AC0F25"/>
                </a:solidFill>
              </a:defRPr>
            </a:lvl1pPr>
          </a:lstStyle>
          <a:p>
            <a:r>
              <a:rPr dirty="0"/>
              <a:t>Lincoln Community Larder</a:t>
            </a:r>
            <a:br>
              <a:rPr lang="en-GB" dirty="0"/>
            </a:br>
            <a:r>
              <a:rPr lang="en-GB" sz="6600" dirty="0"/>
              <a:t>Helping local people in crisis </a:t>
            </a:r>
            <a:br>
              <a:rPr lang="en-GB" dirty="0"/>
            </a:br>
            <a:br>
              <a:rPr lang="en-GB" dirty="0"/>
            </a:br>
            <a:br>
              <a:rPr lang="en-GB" dirty="0"/>
            </a:br>
            <a:br>
              <a:rPr lang="en-GB" dirty="0"/>
            </a:br>
            <a:endParaRPr dirty="0"/>
          </a:p>
        </p:txBody>
      </p:sp>
      <p:sp>
        <p:nvSpPr>
          <p:cNvPr id="152" name="Helping local people in crisis"/>
          <p:cNvSpPr txBox="1">
            <a:spLocks noGrp="1"/>
          </p:cNvSpPr>
          <p:nvPr>
            <p:ph type="subTitle" sz="quarter" idx="1"/>
          </p:nvPr>
        </p:nvSpPr>
        <p:spPr>
          <a:xfrm>
            <a:off x="-1281851" y="4836318"/>
            <a:ext cx="21971001" cy="2957514"/>
          </a:xfrm>
          <a:prstGeom prst="rect">
            <a:avLst/>
          </a:prstGeom>
        </p:spPr>
        <p:txBody>
          <a:bodyPr>
            <a:noAutofit/>
          </a:bodyPr>
          <a:lstStyle>
            <a:lvl1pPr>
              <a:defRPr>
                <a:solidFill>
                  <a:srgbClr val="AC0F25"/>
                </a:solidFill>
              </a:defRPr>
            </a:lvl1pPr>
          </a:lstStyle>
          <a:p>
            <a:pPr algn="ctr"/>
            <a:r>
              <a:rPr lang="en-GB" sz="11500" i="1" dirty="0">
                <a:solidFill>
                  <a:schemeClr val="accent1">
                    <a:lumMod val="75000"/>
                  </a:schemeClr>
                </a:solidFill>
                <a:latin typeface="Comic Sans MS" panose="030F0902030302020204" pitchFamily="66" charset="0"/>
                <a:cs typeface="Calibri" panose="020F0502020204030204" pitchFamily="34" charset="0"/>
              </a:rPr>
              <a:t>Harvest Festival   </a:t>
            </a:r>
          </a:p>
          <a:p>
            <a:pPr algn="ctr"/>
            <a:r>
              <a:rPr lang="en-GB" sz="11500" i="1" dirty="0">
                <a:solidFill>
                  <a:schemeClr val="accent1">
                    <a:lumMod val="75000"/>
                  </a:schemeClr>
                </a:solidFill>
                <a:latin typeface="Comic Sans MS" panose="030F0902030302020204" pitchFamily="66" charset="0"/>
                <a:cs typeface="Calibri" panose="020F0502020204030204" pitchFamily="34" charset="0"/>
              </a:rPr>
              <a:t>a time to think of others</a:t>
            </a:r>
            <a:endParaRPr sz="11500" i="1" dirty="0">
              <a:solidFill>
                <a:schemeClr val="accent1">
                  <a:lumMod val="75000"/>
                </a:schemeClr>
              </a:solidFill>
              <a:latin typeface="Comic Sans MS" panose="030F0902030302020204" pitchFamily="66" charset="0"/>
              <a:cs typeface="Calibri" panose="020F0502020204030204" pitchFamily="34" charset="0"/>
            </a:endParaRPr>
          </a:p>
        </p:txBody>
      </p:sp>
      <p:pic>
        <p:nvPicPr>
          <p:cNvPr id="153" name="Image Gallery" descr="Image Gallery"/>
          <p:cNvPicPr>
            <a:picLocks noChangeAspect="1"/>
          </p:cNvPicPr>
          <p:nvPr/>
        </p:nvPicPr>
        <p:blipFill>
          <a:blip r:embed="rId2"/>
          <a:srcRect t="1479" b="1479"/>
          <a:stretch>
            <a:fillRect/>
          </a:stretch>
        </p:blipFill>
        <p:spPr>
          <a:xfrm>
            <a:off x="18537984" y="8035663"/>
            <a:ext cx="4302332" cy="417506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1" name="Lincoln Community Larder"/>
          <p:cNvSpPr txBox="1">
            <a:spLocks noGrp="1"/>
          </p:cNvSpPr>
          <p:nvPr>
            <p:ph type="ctrTitle"/>
          </p:nvPr>
        </p:nvSpPr>
        <p:spPr>
          <a:xfrm>
            <a:off x="828675" y="542924"/>
            <a:ext cx="1343025" cy="1314451"/>
          </a:xfrm>
          <a:prstGeom prst="rect">
            <a:avLst/>
          </a:prstGeom>
        </p:spPr>
        <p:txBody>
          <a:bodyPr>
            <a:normAutofit fontScale="90000"/>
          </a:bodyPr>
          <a:lstStyle>
            <a:lvl1pPr>
              <a:defRPr>
                <a:solidFill>
                  <a:srgbClr val="AC0F25"/>
                </a:solidFill>
              </a:defRPr>
            </a:lvl1pPr>
          </a:lstStyle>
          <a:p>
            <a:br>
              <a:rPr lang="en-GB"/>
            </a:br>
            <a:br>
              <a:rPr lang="en-GB"/>
            </a:br>
            <a:br>
              <a:rPr lang="en-GB"/>
            </a:br>
            <a:br>
              <a:rPr lang="en-GB"/>
            </a:br>
            <a:endParaRPr lang="en-GB" dirty="0"/>
          </a:p>
        </p:txBody>
      </p:sp>
      <p:sp>
        <p:nvSpPr>
          <p:cNvPr id="3" name="Text Placeholder 2">
            <a:extLst>
              <a:ext uri="{FF2B5EF4-FFF2-40B4-BE49-F238E27FC236}">
                <a16:creationId xmlns:a16="http://schemas.microsoft.com/office/drawing/2014/main" id="{7CA9A499-6611-D3D6-770A-40C28A90D8AC}"/>
              </a:ext>
            </a:extLst>
          </p:cNvPr>
          <p:cNvSpPr>
            <a:spLocks noGrp="1"/>
          </p:cNvSpPr>
          <p:nvPr>
            <p:ph type="body" sz="quarter" idx="1"/>
          </p:nvPr>
        </p:nvSpPr>
        <p:spPr>
          <a:xfrm>
            <a:off x="571966" y="1362398"/>
            <a:ext cx="11715750" cy="10982003"/>
          </a:xfrm>
        </p:spPr>
        <p:txBody>
          <a:bodyPr>
            <a:normAutofit fontScale="85000" lnSpcReduction="10000"/>
          </a:bodyPr>
          <a:lstStyle/>
          <a:p>
            <a:r>
              <a:rPr lang="en-GB" sz="6300" i="1" dirty="0">
                <a:solidFill>
                  <a:schemeClr val="accent1">
                    <a:lumMod val="50000"/>
                  </a:schemeClr>
                </a:solidFill>
                <a:latin typeface="Comic Sans MS" panose="030F0902030302020204" pitchFamily="66" charset="0"/>
                <a:cs typeface="Calibri" panose="020F0502020204030204" pitchFamily="34" charset="0"/>
              </a:rPr>
              <a:t>Who needs to come to the Lincoln Community Larder?</a:t>
            </a:r>
          </a:p>
          <a:p>
            <a:endParaRPr lang="en-GB" sz="4800" i="1" dirty="0">
              <a:solidFill>
                <a:schemeClr val="accent1">
                  <a:lumMod val="75000"/>
                </a:schemeClr>
              </a:solidFill>
              <a:latin typeface="Comic Sans MS" panose="030F0902030302020204" pitchFamily="66" charset="0"/>
              <a:cs typeface="Calibri" panose="020F0502020204030204" pitchFamily="34" charset="0"/>
            </a:endParaRPr>
          </a:p>
          <a:p>
            <a:r>
              <a:rPr lang="en-GB" sz="5400" i="1" dirty="0">
                <a:solidFill>
                  <a:schemeClr val="accent1">
                    <a:lumMod val="75000"/>
                  </a:schemeClr>
                </a:solidFill>
                <a:latin typeface="Comic Sans MS" panose="030F0902030302020204" pitchFamily="66" charset="0"/>
                <a:cs typeface="Calibri" panose="020F0502020204030204" pitchFamily="34" charset="0"/>
              </a:rPr>
              <a:t>People come who find themselves in difficulties because of low pay, being made redundant, money or food being stolen, fire in the home, mental health issues, or people fleeing home for safety.</a:t>
            </a:r>
          </a:p>
          <a:p>
            <a:endParaRPr lang="en-GB" sz="5400" i="1" dirty="0">
              <a:solidFill>
                <a:schemeClr val="accent1">
                  <a:lumMod val="75000"/>
                </a:schemeClr>
              </a:solidFill>
              <a:latin typeface="Comic Sans MS" panose="030F0902030302020204" pitchFamily="66" charset="0"/>
              <a:cs typeface="Calibri" panose="020F0502020204030204" pitchFamily="34" charset="0"/>
            </a:endParaRPr>
          </a:p>
          <a:p>
            <a:r>
              <a:rPr lang="en-GB" sz="5400" i="1" dirty="0">
                <a:solidFill>
                  <a:schemeClr val="accent1">
                    <a:lumMod val="75000"/>
                  </a:schemeClr>
                </a:solidFill>
                <a:latin typeface="Comic Sans MS" panose="030F0902030302020204" pitchFamily="66" charset="0"/>
                <a:cs typeface="Calibri" panose="020F0502020204030204" pitchFamily="34" charset="0"/>
              </a:rPr>
              <a:t>Lincoln Community Larder is open to all regardless of colour, beliefs or culture.</a:t>
            </a:r>
          </a:p>
          <a:p>
            <a:endParaRPr lang="en-GB" sz="5400" i="1" dirty="0">
              <a:solidFill>
                <a:schemeClr val="accent1">
                  <a:lumMod val="75000"/>
                </a:schemeClr>
              </a:solidFill>
              <a:latin typeface="Comic Sans MS" panose="030F0902030302020204" pitchFamily="66" charset="0"/>
              <a:cs typeface="Calibri" panose="020F0502020204030204" pitchFamily="34" charset="0"/>
            </a:endParaRPr>
          </a:p>
          <a:p>
            <a:r>
              <a:rPr lang="en-GB" sz="5400" i="1" dirty="0">
                <a:solidFill>
                  <a:schemeClr val="accent1">
                    <a:lumMod val="75000"/>
                  </a:schemeClr>
                </a:solidFill>
                <a:latin typeface="Comic Sans MS" panose="030F0902030302020204" pitchFamily="66" charset="0"/>
                <a:cs typeface="Calibri" panose="020F0502020204030204" pitchFamily="34" charset="0"/>
              </a:rPr>
              <a:t>We help people who are referred to us through agencies such as councils, Citizen’s Advice, churches, doctors and schools.</a:t>
            </a:r>
          </a:p>
          <a:p>
            <a:endParaRPr lang="en-GB" sz="8800" i="1" dirty="0">
              <a:solidFill>
                <a:schemeClr val="accent1">
                  <a:lumMod val="75000"/>
                </a:schemeClr>
              </a:solidFill>
              <a:latin typeface="Comic Sans MS" panose="030F0902030302020204" pitchFamily="66" charset="0"/>
              <a:cs typeface="Calibri" panose="020F0502020204030204" pitchFamily="34" charset="0"/>
            </a:endParaRPr>
          </a:p>
        </p:txBody>
      </p:sp>
      <p:sp>
        <p:nvSpPr>
          <p:cNvPr id="2" name="TextBox 1">
            <a:extLst>
              <a:ext uri="{FF2B5EF4-FFF2-40B4-BE49-F238E27FC236}">
                <a16:creationId xmlns:a16="http://schemas.microsoft.com/office/drawing/2014/main" id="{B5237E89-A350-6441-A6E5-33CDDA15C838}"/>
              </a:ext>
            </a:extLst>
          </p:cNvPr>
          <p:cNvSpPr txBox="1"/>
          <p:nvPr/>
        </p:nvSpPr>
        <p:spPr>
          <a:xfrm>
            <a:off x="12345332" y="11416527"/>
            <a:ext cx="11524318"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GB" sz="3200" b="1" i="1" dirty="0">
                <a:solidFill>
                  <a:schemeClr val="accent1">
                    <a:lumMod val="75000"/>
                  </a:schemeClr>
                </a:solidFill>
                <a:latin typeface="Comic Sans MS" panose="030F0902030302020204" pitchFamily="66" charset="0"/>
                <a:cs typeface="Calibri" panose="020F0502020204030204" pitchFamily="34" charset="0"/>
              </a:rPr>
              <a:t>Welcome donation from local firm Red Rock</a:t>
            </a:r>
          </a:p>
        </p:txBody>
      </p:sp>
      <p:pic>
        <p:nvPicPr>
          <p:cNvPr id="5" name="Picture 4" descr="Two women standing next to boxes of food&#10;&#10;Description automatically generated">
            <a:extLst>
              <a:ext uri="{FF2B5EF4-FFF2-40B4-BE49-F238E27FC236}">
                <a16:creationId xmlns:a16="http://schemas.microsoft.com/office/drawing/2014/main" id="{F2BB3E69-B3CB-8C2F-3657-04AAC09815AE}"/>
              </a:ext>
            </a:extLst>
          </p:cNvPr>
          <p:cNvPicPr>
            <a:picLocks noChangeAspect="1"/>
          </p:cNvPicPr>
          <p:nvPr/>
        </p:nvPicPr>
        <p:blipFill>
          <a:blip r:embed="rId2">
            <a:extLst>
              <a:ext uri="{28A0092B-C50C-407E-A947-70E740481C1C}">
                <a14:useLocalDpi xmlns:a14="http://schemas.microsoft.com/office/drawing/2010/main" val="0"/>
              </a:ext>
            </a:extLst>
          </a:blip>
          <a:srcRect l="2402" t="24582" r="2402" b="-1571"/>
          <a:stretch/>
        </p:blipFill>
        <p:spPr>
          <a:xfrm>
            <a:off x="13315950" y="562478"/>
            <a:ext cx="10065711" cy="10854049"/>
          </a:xfrm>
          <a:prstGeom prst="rect">
            <a:avLst/>
          </a:prstGeom>
        </p:spPr>
      </p:pic>
    </p:spTree>
    <p:extLst>
      <p:ext uri="{BB962C8B-B14F-4D97-AF65-F5344CB8AC3E}">
        <p14:creationId xmlns:p14="http://schemas.microsoft.com/office/powerpoint/2010/main" val="50644961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1" name="Lincoln Community Larder"/>
          <p:cNvSpPr txBox="1">
            <a:spLocks noGrp="1"/>
          </p:cNvSpPr>
          <p:nvPr>
            <p:ph type="ctrTitle"/>
          </p:nvPr>
        </p:nvSpPr>
        <p:spPr>
          <a:xfrm>
            <a:off x="828675" y="542924"/>
            <a:ext cx="1343025" cy="1314451"/>
          </a:xfrm>
          <a:prstGeom prst="rect">
            <a:avLst/>
          </a:prstGeom>
        </p:spPr>
        <p:txBody>
          <a:bodyPr>
            <a:normAutofit fontScale="90000"/>
          </a:bodyPr>
          <a:lstStyle>
            <a:lvl1pPr>
              <a:defRPr>
                <a:solidFill>
                  <a:srgbClr val="AC0F25"/>
                </a:solidFill>
              </a:defRPr>
            </a:lvl1pPr>
          </a:lstStyle>
          <a:p>
            <a:br>
              <a:rPr lang="en-GB"/>
            </a:br>
            <a:br>
              <a:rPr lang="en-GB"/>
            </a:br>
            <a:br>
              <a:rPr lang="en-GB"/>
            </a:br>
            <a:br>
              <a:rPr lang="en-GB"/>
            </a:br>
            <a:endParaRPr lang="en-GB" dirty="0"/>
          </a:p>
        </p:txBody>
      </p:sp>
      <p:sp>
        <p:nvSpPr>
          <p:cNvPr id="3" name="Text Placeholder 2">
            <a:extLst>
              <a:ext uri="{FF2B5EF4-FFF2-40B4-BE49-F238E27FC236}">
                <a16:creationId xmlns:a16="http://schemas.microsoft.com/office/drawing/2014/main" id="{7CA9A499-6611-D3D6-770A-40C28A90D8AC}"/>
              </a:ext>
            </a:extLst>
          </p:cNvPr>
          <p:cNvSpPr>
            <a:spLocks noGrp="1"/>
          </p:cNvSpPr>
          <p:nvPr>
            <p:ph type="body" sz="quarter" idx="1"/>
          </p:nvPr>
        </p:nvSpPr>
        <p:spPr>
          <a:xfrm>
            <a:off x="571965" y="1362398"/>
            <a:ext cx="22983359" cy="10982003"/>
          </a:xfrm>
        </p:spPr>
        <p:txBody>
          <a:bodyPr>
            <a:normAutofit fontScale="62500" lnSpcReduction="20000"/>
          </a:bodyPr>
          <a:lstStyle/>
          <a:p>
            <a:r>
              <a:rPr lang="en-GB" sz="6300" i="1" dirty="0">
                <a:solidFill>
                  <a:schemeClr val="accent1">
                    <a:lumMod val="50000"/>
                  </a:schemeClr>
                </a:solidFill>
                <a:latin typeface="Comic Sans MS" panose="030F0902030302020204" pitchFamily="66" charset="0"/>
                <a:cs typeface="Calibri" panose="020F0502020204030204" pitchFamily="34" charset="0"/>
              </a:rPr>
              <a:t>Who needs to come to the Lincoln Community Larder?</a:t>
            </a:r>
          </a:p>
          <a:p>
            <a:endParaRPr lang="en-GB" sz="4800" i="1" dirty="0">
              <a:solidFill>
                <a:schemeClr val="accent1">
                  <a:lumMod val="75000"/>
                </a:schemeClr>
              </a:solidFill>
              <a:latin typeface="Comic Sans MS" panose="030F0902030302020204" pitchFamily="66" charset="0"/>
              <a:cs typeface="Calibri" panose="020F0502020204030204" pitchFamily="34" charset="0"/>
            </a:endParaRPr>
          </a:p>
          <a:p>
            <a:endParaRPr lang="en-GB" sz="5400" i="1" dirty="0">
              <a:solidFill>
                <a:schemeClr val="accent1">
                  <a:lumMod val="75000"/>
                </a:schemeClr>
              </a:solidFill>
              <a:latin typeface="Comic Sans MS" panose="030F0902030302020204" pitchFamily="66" charset="0"/>
              <a:cs typeface="Calibri" panose="020F0502020204030204" pitchFamily="34" charset="0"/>
            </a:endParaRPr>
          </a:p>
          <a:p>
            <a:endParaRPr lang="en-GB" sz="5400" i="1" dirty="0">
              <a:solidFill>
                <a:schemeClr val="accent1">
                  <a:lumMod val="75000"/>
                </a:schemeClr>
              </a:solidFill>
              <a:latin typeface="Comic Sans MS" panose="030F0902030302020204" pitchFamily="66" charset="0"/>
              <a:cs typeface="Calibri" panose="020F0502020204030204" pitchFamily="34" charset="0"/>
            </a:endParaRPr>
          </a:p>
          <a:p>
            <a:endParaRPr lang="en-GB" sz="5400" i="1" dirty="0">
              <a:solidFill>
                <a:schemeClr val="accent1">
                  <a:lumMod val="75000"/>
                </a:schemeClr>
              </a:solidFill>
              <a:latin typeface="Comic Sans MS" panose="030F0902030302020204" pitchFamily="66" charset="0"/>
              <a:cs typeface="Calibri" panose="020F0502020204030204" pitchFamily="34" charset="0"/>
            </a:endParaRPr>
          </a:p>
          <a:p>
            <a:endParaRPr lang="en-GB" sz="5400" i="1" dirty="0">
              <a:solidFill>
                <a:schemeClr val="accent1">
                  <a:lumMod val="75000"/>
                </a:schemeClr>
              </a:solidFill>
              <a:latin typeface="Comic Sans MS" panose="030F0902030302020204" pitchFamily="66" charset="0"/>
              <a:cs typeface="Calibri" panose="020F0502020204030204" pitchFamily="34" charset="0"/>
            </a:endParaRPr>
          </a:p>
          <a:p>
            <a:r>
              <a:rPr lang="en-GB" sz="5400" i="1" dirty="0">
                <a:solidFill>
                  <a:schemeClr val="accent1">
                    <a:lumMod val="75000"/>
                  </a:schemeClr>
                </a:solidFill>
                <a:latin typeface="Comic Sans MS" panose="030F0902030302020204" pitchFamily="66" charset="0"/>
                <a:cs typeface="Calibri" panose="020F0502020204030204" pitchFamily="34" charset="0"/>
              </a:rPr>
              <a:t>Real Stories – </a:t>
            </a:r>
          </a:p>
          <a:p>
            <a:endParaRPr lang="en-GB" sz="5400" i="1" dirty="0">
              <a:solidFill>
                <a:schemeClr val="accent1">
                  <a:lumMod val="75000"/>
                </a:schemeClr>
              </a:solidFill>
              <a:latin typeface="Comic Sans MS" panose="030F0902030302020204" pitchFamily="66" charset="0"/>
              <a:cs typeface="Calibri" panose="020F0502020204030204" pitchFamily="34" charset="0"/>
            </a:endParaRPr>
          </a:p>
          <a:p>
            <a:pPr algn="l"/>
            <a:r>
              <a:rPr lang="en-GB" sz="5400" i="1" dirty="0">
                <a:solidFill>
                  <a:schemeClr val="accent1">
                    <a:lumMod val="75000"/>
                  </a:schemeClr>
                </a:solidFill>
                <a:latin typeface="Comic Sans MS" panose="030F0902030302020204" pitchFamily="66" charset="0"/>
                <a:cs typeface="Calibri" panose="020F0502020204030204" pitchFamily="34" charset="0"/>
              </a:rPr>
              <a:t>Susan and Dennis had four children aged between 6 and 18 years, all at school or college. Dennis worked in sales and the major portion of his salary was made up of commission. Susan had been made redundant 3 months before Dennis became ill. He was off work for 8 weeks. His first couple of pay packets after returning to work comprised just his basic wage which was very low and barely covered the mortgage, council tax and fuel. Susan was very distressed to find herself unable to feed the children unless she borrowed money that she would struggle to pay back. Lincoln Community Larder provided food for two adults and four children and their next problem was carrying all the food home.</a:t>
            </a:r>
          </a:p>
          <a:p>
            <a:pPr algn="l"/>
            <a:endParaRPr lang="en-GB" sz="5400" i="1" dirty="0">
              <a:solidFill>
                <a:schemeClr val="accent1">
                  <a:lumMod val="75000"/>
                </a:schemeClr>
              </a:solidFill>
              <a:latin typeface="Comic Sans MS" panose="030F0902030302020204" pitchFamily="66" charset="0"/>
              <a:cs typeface="Calibri" panose="020F0502020204030204" pitchFamily="34" charset="0"/>
            </a:endParaRPr>
          </a:p>
          <a:p>
            <a:pPr algn="l"/>
            <a:r>
              <a:rPr lang="en-GB" sz="5400" i="1" dirty="0">
                <a:solidFill>
                  <a:schemeClr val="accent1">
                    <a:lumMod val="75000"/>
                  </a:schemeClr>
                </a:solidFill>
                <a:latin typeface="Comic Sans MS" panose="030F0902030302020204" pitchFamily="66" charset="0"/>
                <a:cs typeface="Calibri" panose="020F0502020204030204" pitchFamily="34" charset="0"/>
              </a:rPr>
              <a:t>Tracey was a single mum with two school aged children. She worked part time but really struggled to make ends meet. She went slightly overdrawn at the bank and the resulting exorbitant bank charges left her with a big hole in her already tight budget. Without a helping hand from the Lincoln Community Larder, Tracey would have been unable to put food on the table.</a:t>
            </a:r>
          </a:p>
          <a:p>
            <a:pPr algn="l"/>
            <a:endParaRPr lang="en-GB" sz="5400" i="1" dirty="0">
              <a:solidFill>
                <a:schemeClr val="accent1">
                  <a:lumMod val="75000"/>
                </a:schemeClr>
              </a:solidFill>
              <a:latin typeface="Comic Sans MS" panose="030F0902030302020204" pitchFamily="66" charset="0"/>
              <a:cs typeface="Calibri" panose="020F0502020204030204" pitchFamily="34" charset="0"/>
            </a:endParaRPr>
          </a:p>
          <a:p>
            <a:pPr algn="l"/>
            <a:r>
              <a:rPr lang="en-GB" sz="5400" i="1" dirty="0">
                <a:solidFill>
                  <a:schemeClr val="accent1">
                    <a:lumMod val="75000"/>
                  </a:schemeClr>
                </a:solidFill>
                <a:latin typeface="Comic Sans MS" panose="030F0902030302020204" pitchFamily="66" charset="0"/>
                <a:cs typeface="Calibri" panose="020F0502020204030204" pitchFamily="34" charset="0"/>
              </a:rPr>
              <a:t>Jason was a single 19 year old man estranged from his family. He couldn’t find work and lived on a weekly </a:t>
            </a:r>
            <a:r>
              <a:rPr lang="en-GB" sz="5400" i="1" dirty="0" err="1">
                <a:solidFill>
                  <a:schemeClr val="accent1">
                    <a:lumMod val="75000"/>
                  </a:schemeClr>
                </a:solidFill>
                <a:latin typeface="Comic Sans MS" panose="030F0902030302020204" pitchFamily="66" charset="0"/>
                <a:cs typeface="Calibri" panose="020F0502020204030204" pitchFamily="34" charset="0"/>
              </a:rPr>
              <a:t>JobSeeker’s</a:t>
            </a:r>
            <a:r>
              <a:rPr lang="en-GB" sz="5400" i="1" dirty="0">
                <a:solidFill>
                  <a:schemeClr val="accent1">
                    <a:lumMod val="75000"/>
                  </a:schemeClr>
                </a:solidFill>
                <a:latin typeface="Comic Sans MS" panose="030F0902030302020204" pitchFamily="66" charset="0"/>
                <a:cs typeface="Calibri" panose="020F0502020204030204" pitchFamily="34" charset="0"/>
              </a:rPr>
              <a:t> Allowance. Jason had a room in a house of multiple occupation – sharing the kitchen and bathroom with the other occupants. After cashing his benefit one week and going shopping, Jason had all his food stolen from the communal kitchen. He had no means of buying more food so was very relieved to receive help from the Lincoln Community Larder to bridge the gap until his next benefit payment was due.</a:t>
            </a:r>
          </a:p>
          <a:p>
            <a:endParaRPr lang="en-GB" sz="5400" i="1" dirty="0">
              <a:solidFill>
                <a:schemeClr val="accent1">
                  <a:lumMod val="75000"/>
                </a:schemeClr>
              </a:solidFill>
              <a:latin typeface="Comic Sans MS" panose="030F0902030302020204" pitchFamily="66" charset="0"/>
              <a:cs typeface="Calibri" panose="020F0502020204030204" pitchFamily="34" charset="0"/>
            </a:endParaRPr>
          </a:p>
          <a:p>
            <a:endParaRPr lang="en-GB" sz="8800" i="1" dirty="0">
              <a:solidFill>
                <a:schemeClr val="accent1">
                  <a:lumMod val="75000"/>
                </a:schemeClr>
              </a:solidFill>
              <a:latin typeface="Comic Sans MS" panose="030F0902030302020204" pitchFamily="66" charset="0"/>
              <a:cs typeface="Calibri" panose="020F0502020204030204" pitchFamily="34" charset="0"/>
            </a:endParaRPr>
          </a:p>
        </p:txBody>
      </p:sp>
      <p:pic>
        <p:nvPicPr>
          <p:cNvPr id="4" name="Image Gallery" descr="Image Gallery">
            <a:extLst>
              <a:ext uri="{FF2B5EF4-FFF2-40B4-BE49-F238E27FC236}">
                <a16:creationId xmlns:a16="http://schemas.microsoft.com/office/drawing/2014/main" id="{A3B03F0E-D518-14D2-67D9-5A8DBF06A4B3}"/>
              </a:ext>
            </a:extLst>
          </p:cNvPr>
          <p:cNvPicPr>
            <a:picLocks noChangeAspect="1"/>
          </p:cNvPicPr>
          <p:nvPr/>
        </p:nvPicPr>
        <p:blipFill>
          <a:blip r:embed="rId2"/>
          <a:srcRect t="1479" b="1479"/>
          <a:stretch>
            <a:fillRect/>
          </a:stretch>
        </p:blipFill>
        <p:spPr>
          <a:xfrm>
            <a:off x="19088100" y="387305"/>
            <a:ext cx="4067175" cy="3946864"/>
          </a:xfrm>
          <a:prstGeom prst="rect">
            <a:avLst/>
          </a:prstGeom>
          <a:ln w="12700">
            <a:miter lim="400000"/>
          </a:ln>
        </p:spPr>
      </p:pic>
    </p:spTree>
    <p:extLst>
      <p:ext uri="{BB962C8B-B14F-4D97-AF65-F5344CB8AC3E}">
        <p14:creationId xmlns:p14="http://schemas.microsoft.com/office/powerpoint/2010/main" val="123043138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1" name="Lincoln Community Larder"/>
          <p:cNvSpPr txBox="1">
            <a:spLocks noGrp="1"/>
          </p:cNvSpPr>
          <p:nvPr>
            <p:ph type="ctrTitle"/>
          </p:nvPr>
        </p:nvSpPr>
        <p:spPr>
          <a:xfrm>
            <a:off x="828675" y="542924"/>
            <a:ext cx="1343025" cy="1314451"/>
          </a:xfrm>
          <a:prstGeom prst="rect">
            <a:avLst/>
          </a:prstGeom>
        </p:spPr>
        <p:txBody>
          <a:bodyPr>
            <a:normAutofit fontScale="90000"/>
          </a:bodyPr>
          <a:lstStyle>
            <a:lvl1pPr>
              <a:defRPr>
                <a:solidFill>
                  <a:srgbClr val="AC0F25"/>
                </a:solidFill>
              </a:defRPr>
            </a:lvl1pPr>
          </a:lstStyle>
          <a:p>
            <a:br>
              <a:rPr lang="en-GB"/>
            </a:br>
            <a:br>
              <a:rPr lang="en-GB"/>
            </a:br>
            <a:br>
              <a:rPr lang="en-GB"/>
            </a:br>
            <a:br>
              <a:rPr lang="en-GB"/>
            </a:br>
            <a:endParaRPr lang="en-GB" dirty="0"/>
          </a:p>
        </p:txBody>
      </p:sp>
      <p:sp>
        <p:nvSpPr>
          <p:cNvPr id="3" name="Text Placeholder 2">
            <a:extLst>
              <a:ext uri="{FF2B5EF4-FFF2-40B4-BE49-F238E27FC236}">
                <a16:creationId xmlns:a16="http://schemas.microsoft.com/office/drawing/2014/main" id="{7CA9A499-6611-D3D6-770A-40C28A90D8AC}"/>
              </a:ext>
            </a:extLst>
          </p:cNvPr>
          <p:cNvSpPr>
            <a:spLocks noGrp="1"/>
          </p:cNvSpPr>
          <p:nvPr>
            <p:ph type="body" sz="quarter" idx="1"/>
          </p:nvPr>
        </p:nvSpPr>
        <p:spPr>
          <a:xfrm>
            <a:off x="571966" y="1362398"/>
            <a:ext cx="11715750" cy="10982003"/>
          </a:xfrm>
        </p:spPr>
        <p:txBody>
          <a:bodyPr>
            <a:normAutofit fontScale="85000" lnSpcReduction="20000"/>
          </a:bodyPr>
          <a:lstStyle/>
          <a:p>
            <a:r>
              <a:rPr lang="en-GB" sz="6300" i="1" dirty="0">
                <a:solidFill>
                  <a:schemeClr val="accent1">
                    <a:lumMod val="50000"/>
                  </a:schemeClr>
                </a:solidFill>
                <a:latin typeface="Comic Sans MS" panose="030F0902030302020204" pitchFamily="66" charset="0"/>
                <a:cs typeface="Calibri" panose="020F0502020204030204" pitchFamily="34" charset="0"/>
              </a:rPr>
              <a:t>What food do we need?</a:t>
            </a:r>
          </a:p>
          <a:p>
            <a:endParaRPr lang="en-GB" sz="3200" i="1" dirty="0">
              <a:solidFill>
                <a:schemeClr val="accent1">
                  <a:lumMod val="75000"/>
                </a:schemeClr>
              </a:solidFill>
              <a:latin typeface="Comic Sans MS" panose="030F0902030302020204" pitchFamily="66" charset="0"/>
              <a:cs typeface="Calibri" panose="020F0502020204030204" pitchFamily="34" charset="0"/>
            </a:endParaRPr>
          </a:p>
          <a:p>
            <a:r>
              <a:rPr lang="en-GB" sz="3200" i="1" dirty="0">
                <a:solidFill>
                  <a:schemeClr val="accent1">
                    <a:lumMod val="75000"/>
                  </a:schemeClr>
                </a:solidFill>
                <a:latin typeface="Comic Sans MS" panose="030F0902030302020204" pitchFamily="66" charset="0"/>
                <a:cs typeface="Calibri" panose="020F0502020204030204" pitchFamily="34" charset="0"/>
              </a:rPr>
              <a:t>Most useful donations:-</a:t>
            </a:r>
          </a:p>
          <a:p>
            <a:r>
              <a:rPr lang="en-GB" sz="3200" i="1" dirty="0">
                <a:solidFill>
                  <a:schemeClr val="accent1">
                    <a:lumMod val="75000"/>
                  </a:schemeClr>
                </a:solidFill>
                <a:latin typeface="Comic Sans MS" panose="030F0902030302020204" pitchFamily="66" charset="0"/>
                <a:cs typeface="Calibri" panose="020F0502020204030204" pitchFamily="34" charset="0"/>
              </a:rPr>
              <a:t> </a:t>
            </a:r>
          </a:p>
          <a:p>
            <a:r>
              <a:rPr lang="en-GB" sz="3200" i="1" dirty="0">
                <a:solidFill>
                  <a:schemeClr val="accent1">
                    <a:lumMod val="75000"/>
                  </a:schemeClr>
                </a:solidFill>
                <a:latin typeface="Comic Sans MS" panose="030F0902030302020204" pitchFamily="66" charset="0"/>
                <a:cs typeface="Calibri" panose="020F0502020204030204" pitchFamily="34" charset="0"/>
              </a:rPr>
              <a:t>Jam/Marmalade/Honey</a:t>
            </a:r>
          </a:p>
          <a:p>
            <a:r>
              <a:rPr lang="en-GB" sz="3200" i="1" dirty="0">
                <a:solidFill>
                  <a:schemeClr val="accent1">
                    <a:lumMod val="75000"/>
                  </a:schemeClr>
                </a:solidFill>
                <a:latin typeface="Comic Sans MS" panose="030F0902030302020204" pitchFamily="66" charset="0"/>
                <a:cs typeface="Calibri" panose="020F0502020204030204" pitchFamily="34" charset="0"/>
              </a:rPr>
              <a:t>Tinned Fruit</a:t>
            </a:r>
          </a:p>
          <a:p>
            <a:r>
              <a:rPr lang="en-GB" sz="3200" i="1" dirty="0">
                <a:solidFill>
                  <a:schemeClr val="accent1">
                    <a:lumMod val="75000"/>
                  </a:schemeClr>
                </a:solidFill>
                <a:latin typeface="Comic Sans MS" panose="030F0902030302020204" pitchFamily="66" charset="0"/>
                <a:cs typeface="Calibri" panose="020F0502020204030204" pitchFamily="34" charset="0"/>
              </a:rPr>
              <a:t>Tinned rice pudding and Tinned Custard</a:t>
            </a:r>
          </a:p>
          <a:p>
            <a:r>
              <a:rPr lang="en-GB" sz="3200" i="1" dirty="0">
                <a:solidFill>
                  <a:schemeClr val="accent1">
                    <a:lumMod val="75000"/>
                  </a:schemeClr>
                </a:solidFill>
                <a:latin typeface="Comic Sans MS" panose="030F0902030302020204" pitchFamily="66" charset="0"/>
                <a:cs typeface="Calibri" panose="020F0502020204030204" pitchFamily="34" charset="0"/>
              </a:rPr>
              <a:t>Tinned meats </a:t>
            </a:r>
            <a:r>
              <a:rPr lang="en-GB" sz="3200" i="1" dirty="0" err="1">
                <a:solidFill>
                  <a:schemeClr val="accent1">
                    <a:lumMod val="75000"/>
                  </a:schemeClr>
                </a:solidFill>
                <a:latin typeface="Comic Sans MS" panose="030F0902030302020204" pitchFamily="66" charset="0"/>
                <a:cs typeface="Calibri" panose="020F0502020204030204" pitchFamily="34" charset="0"/>
              </a:rPr>
              <a:t>eg.</a:t>
            </a:r>
            <a:r>
              <a:rPr lang="en-GB" sz="3200" i="1" dirty="0">
                <a:solidFill>
                  <a:schemeClr val="accent1">
                    <a:lumMod val="75000"/>
                  </a:schemeClr>
                </a:solidFill>
                <a:latin typeface="Comic Sans MS" panose="030F0902030302020204" pitchFamily="66" charset="0"/>
                <a:cs typeface="Calibri" panose="020F0502020204030204" pitchFamily="34" charset="0"/>
              </a:rPr>
              <a:t> Minced beef, stews, curries, meatballs</a:t>
            </a:r>
          </a:p>
          <a:p>
            <a:r>
              <a:rPr lang="en-GB" sz="3200" i="1" dirty="0">
                <a:solidFill>
                  <a:schemeClr val="accent1">
                    <a:lumMod val="75000"/>
                  </a:schemeClr>
                </a:solidFill>
                <a:latin typeface="Comic Sans MS" panose="030F0902030302020204" pitchFamily="66" charset="0"/>
                <a:cs typeface="Calibri" panose="020F0502020204030204" pitchFamily="34" charset="0"/>
              </a:rPr>
              <a:t>Tinned meat </a:t>
            </a:r>
            <a:r>
              <a:rPr lang="en-GB" sz="3200" i="1" dirty="0" err="1">
                <a:solidFill>
                  <a:schemeClr val="accent1">
                    <a:lumMod val="75000"/>
                  </a:schemeClr>
                </a:solidFill>
                <a:latin typeface="Comic Sans MS" panose="030F0902030302020204" pitchFamily="66" charset="0"/>
                <a:cs typeface="Calibri" panose="020F0502020204030204" pitchFamily="34" charset="0"/>
              </a:rPr>
              <a:t>eg.</a:t>
            </a:r>
            <a:r>
              <a:rPr lang="en-GB" sz="3200" i="1" dirty="0">
                <a:solidFill>
                  <a:schemeClr val="accent1">
                    <a:lumMod val="75000"/>
                  </a:schemeClr>
                </a:solidFill>
                <a:latin typeface="Comic Sans MS" panose="030F0902030302020204" pitchFamily="66" charset="0"/>
                <a:cs typeface="Calibri" panose="020F0502020204030204" pitchFamily="34" charset="0"/>
              </a:rPr>
              <a:t> Corned beef, spam, ham</a:t>
            </a:r>
          </a:p>
          <a:p>
            <a:r>
              <a:rPr lang="en-GB" sz="3200" i="1" dirty="0">
                <a:solidFill>
                  <a:schemeClr val="accent1">
                    <a:lumMod val="75000"/>
                  </a:schemeClr>
                </a:solidFill>
                <a:latin typeface="Comic Sans MS" panose="030F0902030302020204" pitchFamily="66" charset="0"/>
                <a:cs typeface="Calibri" panose="020F0502020204030204" pitchFamily="34" charset="0"/>
              </a:rPr>
              <a:t>Hot dogs</a:t>
            </a:r>
          </a:p>
          <a:p>
            <a:r>
              <a:rPr lang="en-GB" sz="3200" i="1" dirty="0">
                <a:solidFill>
                  <a:schemeClr val="accent1">
                    <a:lumMod val="75000"/>
                  </a:schemeClr>
                </a:solidFill>
                <a:latin typeface="Comic Sans MS" panose="030F0902030302020204" pitchFamily="66" charset="0"/>
                <a:cs typeface="Calibri" panose="020F0502020204030204" pitchFamily="34" charset="0"/>
              </a:rPr>
              <a:t>Tinned tuna</a:t>
            </a:r>
          </a:p>
          <a:p>
            <a:r>
              <a:rPr lang="en-GB" sz="3200" i="1" dirty="0">
                <a:solidFill>
                  <a:schemeClr val="accent1">
                    <a:lumMod val="75000"/>
                  </a:schemeClr>
                </a:solidFill>
                <a:latin typeface="Comic Sans MS" panose="030F0902030302020204" pitchFamily="66" charset="0"/>
                <a:cs typeface="Calibri" panose="020F0502020204030204" pitchFamily="34" charset="0"/>
              </a:rPr>
              <a:t>Tinned sardines, pilchards etc </a:t>
            </a:r>
          </a:p>
          <a:p>
            <a:r>
              <a:rPr lang="en-GB" sz="3200" i="1" dirty="0">
                <a:solidFill>
                  <a:schemeClr val="accent1">
                    <a:lumMod val="75000"/>
                  </a:schemeClr>
                </a:solidFill>
                <a:latin typeface="Comic Sans MS" panose="030F0902030302020204" pitchFamily="66" charset="0"/>
                <a:cs typeface="Calibri" panose="020F0502020204030204" pitchFamily="34" charset="0"/>
              </a:rPr>
              <a:t>UHT Milk, semi skimmed</a:t>
            </a:r>
          </a:p>
          <a:p>
            <a:r>
              <a:rPr lang="en-GB" sz="3200" i="1" dirty="0">
                <a:solidFill>
                  <a:schemeClr val="accent1">
                    <a:lumMod val="75000"/>
                  </a:schemeClr>
                </a:solidFill>
                <a:latin typeface="Comic Sans MS" panose="030F0902030302020204" pitchFamily="66" charset="0"/>
                <a:cs typeface="Calibri" panose="020F0502020204030204" pitchFamily="34" charset="0"/>
              </a:rPr>
              <a:t>Tinned Sweetcorn</a:t>
            </a:r>
          </a:p>
          <a:p>
            <a:r>
              <a:rPr lang="en-GB" sz="3200" i="1" dirty="0">
                <a:solidFill>
                  <a:schemeClr val="accent1">
                    <a:lumMod val="75000"/>
                  </a:schemeClr>
                </a:solidFill>
                <a:latin typeface="Comic Sans MS" panose="030F0902030302020204" pitchFamily="66" charset="0"/>
                <a:cs typeface="Calibri" panose="020F0502020204030204" pitchFamily="34" charset="0"/>
              </a:rPr>
              <a:t>Tinned carrots</a:t>
            </a:r>
          </a:p>
          <a:p>
            <a:r>
              <a:rPr lang="en-GB" sz="3200" i="1" dirty="0">
                <a:solidFill>
                  <a:schemeClr val="accent1">
                    <a:lumMod val="75000"/>
                  </a:schemeClr>
                </a:solidFill>
                <a:latin typeface="Comic Sans MS" panose="030F0902030302020204" pitchFamily="66" charset="0"/>
                <a:cs typeface="Calibri" panose="020F0502020204030204" pitchFamily="34" charset="0"/>
              </a:rPr>
              <a:t>Tinned peas</a:t>
            </a:r>
          </a:p>
          <a:p>
            <a:r>
              <a:rPr lang="en-GB" sz="3200" i="1" dirty="0">
                <a:solidFill>
                  <a:schemeClr val="accent1">
                    <a:lumMod val="75000"/>
                  </a:schemeClr>
                </a:solidFill>
                <a:latin typeface="Comic Sans MS" panose="030F0902030302020204" pitchFamily="66" charset="0"/>
                <a:cs typeface="Calibri" panose="020F0502020204030204" pitchFamily="34" charset="0"/>
              </a:rPr>
              <a:t>Tinned tomatoes</a:t>
            </a:r>
          </a:p>
          <a:p>
            <a:r>
              <a:rPr lang="en-GB" sz="3200" i="1" dirty="0">
                <a:solidFill>
                  <a:schemeClr val="accent1">
                    <a:lumMod val="75000"/>
                  </a:schemeClr>
                </a:solidFill>
                <a:latin typeface="Comic Sans MS" panose="030F0902030302020204" pitchFamily="66" charset="0"/>
                <a:cs typeface="Calibri" panose="020F0502020204030204" pitchFamily="34" charset="0"/>
              </a:rPr>
              <a:t>Weetabix</a:t>
            </a:r>
          </a:p>
          <a:p>
            <a:r>
              <a:rPr lang="en-GB" sz="3200" i="1" dirty="0">
                <a:solidFill>
                  <a:schemeClr val="accent1">
                    <a:lumMod val="75000"/>
                  </a:schemeClr>
                </a:solidFill>
                <a:latin typeface="Comic Sans MS" panose="030F0902030302020204" pitchFamily="66" charset="0"/>
                <a:cs typeface="Calibri" panose="020F0502020204030204" pitchFamily="34" charset="0"/>
              </a:rPr>
              <a:t>Pasta sauces and curry sauce</a:t>
            </a:r>
          </a:p>
          <a:p>
            <a:r>
              <a:rPr lang="en-GB" sz="3200" i="1" dirty="0">
                <a:solidFill>
                  <a:schemeClr val="accent1">
                    <a:lumMod val="75000"/>
                  </a:schemeClr>
                </a:solidFill>
                <a:latin typeface="Comic Sans MS" panose="030F0902030302020204" pitchFamily="66" charset="0"/>
                <a:cs typeface="Calibri" panose="020F0502020204030204" pitchFamily="34" charset="0"/>
              </a:rPr>
              <a:t>Small jars of coffee</a:t>
            </a:r>
          </a:p>
          <a:p>
            <a:r>
              <a:rPr lang="en-GB" sz="3200" i="1" dirty="0">
                <a:solidFill>
                  <a:schemeClr val="accent1">
                    <a:lumMod val="75000"/>
                  </a:schemeClr>
                </a:solidFill>
                <a:latin typeface="Comic Sans MS" panose="030F0902030302020204" pitchFamily="66" charset="0"/>
                <a:cs typeface="Calibri" panose="020F0502020204030204" pitchFamily="34" charset="0"/>
              </a:rPr>
              <a:t>Tea bags</a:t>
            </a:r>
          </a:p>
          <a:p>
            <a:r>
              <a:rPr lang="en-GB" sz="3200" i="1" dirty="0">
                <a:solidFill>
                  <a:schemeClr val="accent1">
                    <a:lumMod val="75000"/>
                  </a:schemeClr>
                </a:solidFill>
                <a:latin typeface="Comic Sans MS" panose="030F0902030302020204" pitchFamily="66" charset="0"/>
                <a:cs typeface="Calibri" panose="020F0502020204030204" pitchFamily="34" charset="0"/>
              </a:rPr>
              <a:t>Sweet biscuits</a:t>
            </a:r>
          </a:p>
          <a:p>
            <a:r>
              <a:rPr lang="en-GB" sz="3200" i="1" dirty="0">
                <a:solidFill>
                  <a:schemeClr val="accent1">
                    <a:lumMod val="75000"/>
                  </a:schemeClr>
                </a:solidFill>
                <a:latin typeface="Comic Sans MS" panose="030F0902030302020204" pitchFamily="66" charset="0"/>
                <a:cs typeface="Calibri" panose="020F0502020204030204" pitchFamily="34" charset="0"/>
              </a:rPr>
              <a:t>Angel Delight</a:t>
            </a:r>
          </a:p>
          <a:p>
            <a:r>
              <a:rPr lang="en-GB" sz="3200" i="1" dirty="0">
                <a:solidFill>
                  <a:schemeClr val="accent1">
                    <a:lumMod val="75000"/>
                  </a:schemeClr>
                </a:solidFill>
                <a:latin typeface="Comic Sans MS" panose="030F0902030302020204" pitchFamily="66" charset="0"/>
                <a:cs typeface="Calibri" panose="020F0502020204030204" pitchFamily="34" charset="0"/>
              </a:rPr>
              <a:t>Jelly</a:t>
            </a:r>
          </a:p>
          <a:p>
            <a:r>
              <a:rPr lang="en-GB" sz="3200" i="1" dirty="0">
                <a:solidFill>
                  <a:schemeClr val="accent1">
                    <a:lumMod val="75000"/>
                  </a:schemeClr>
                </a:solidFill>
                <a:latin typeface="Comic Sans MS" panose="030F0902030302020204" pitchFamily="66" charset="0"/>
                <a:cs typeface="Calibri" panose="020F0502020204030204" pitchFamily="34" charset="0"/>
              </a:rPr>
              <a:t>Meat/Fish Paste</a:t>
            </a:r>
          </a:p>
          <a:p>
            <a:r>
              <a:rPr lang="en-GB" sz="3200" i="1" dirty="0">
                <a:solidFill>
                  <a:schemeClr val="accent1">
                    <a:lumMod val="75000"/>
                  </a:schemeClr>
                </a:solidFill>
                <a:latin typeface="Comic Sans MS" panose="030F0902030302020204" pitchFamily="66" charset="0"/>
                <a:cs typeface="Calibri" panose="020F0502020204030204" pitchFamily="34" charset="0"/>
              </a:rPr>
              <a:t>Squash.</a:t>
            </a:r>
          </a:p>
          <a:p>
            <a:r>
              <a:rPr lang="en-GB" sz="3200" i="1" dirty="0">
                <a:solidFill>
                  <a:schemeClr val="accent1">
                    <a:lumMod val="75000"/>
                  </a:schemeClr>
                </a:solidFill>
                <a:latin typeface="Comic Sans MS" panose="030F0902030302020204" pitchFamily="66" charset="0"/>
                <a:cs typeface="Calibri" panose="020F0502020204030204" pitchFamily="34" charset="0"/>
              </a:rPr>
              <a:t>Tinned spaghetti and macaroni cheese</a:t>
            </a:r>
          </a:p>
          <a:p>
            <a:r>
              <a:rPr lang="en-GB" sz="3200" i="1" dirty="0">
                <a:solidFill>
                  <a:schemeClr val="accent1">
                    <a:lumMod val="75000"/>
                  </a:schemeClr>
                </a:solidFill>
                <a:latin typeface="Comic Sans MS" panose="030F0902030302020204" pitchFamily="66" charset="0"/>
                <a:cs typeface="Calibri" panose="020F0502020204030204" pitchFamily="34" charset="0"/>
              </a:rPr>
              <a:t>Noodle, pot noodles and pasta n sauce</a:t>
            </a:r>
          </a:p>
          <a:p>
            <a:r>
              <a:rPr lang="en-GB" sz="3200" i="1" dirty="0">
                <a:solidFill>
                  <a:schemeClr val="accent1">
                    <a:lumMod val="75000"/>
                  </a:schemeClr>
                </a:solidFill>
                <a:latin typeface="Comic Sans MS" panose="030F0902030302020204" pitchFamily="66" charset="0"/>
                <a:cs typeface="Calibri" panose="020F0502020204030204" pitchFamily="34" charset="0"/>
              </a:rPr>
              <a:t> </a:t>
            </a:r>
          </a:p>
          <a:p>
            <a:r>
              <a:rPr lang="en-GB" sz="3200" i="1" dirty="0">
                <a:solidFill>
                  <a:schemeClr val="accent1">
                    <a:lumMod val="75000"/>
                  </a:schemeClr>
                </a:solidFill>
                <a:latin typeface="Comic Sans MS" panose="030F0902030302020204" pitchFamily="66" charset="0"/>
                <a:cs typeface="Calibri" panose="020F0502020204030204" pitchFamily="34" charset="0"/>
              </a:rPr>
              <a:t>We are of course happy to receive any donations, but please could we ask that the donations are not out of date.</a:t>
            </a:r>
          </a:p>
          <a:p>
            <a:r>
              <a:rPr lang="en-GB" sz="1800" kern="50" dirty="0">
                <a:effectLst/>
                <a:latin typeface="Times New Roman" panose="02020603050405020304" pitchFamily="18" charset="0"/>
                <a:ea typeface="SimSun" panose="02010600030101010101" pitchFamily="2" charset="-122"/>
                <a:cs typeface="Lucida Sans" panose="020B0602030504020204" pitchFamily="34" charset="77"/>
              </a:rPr>
              <a:t> </a:t>
            </a:r>
          </a:p>
          <a:p>
            <a:endParaRPr lang="en-GB" sz="5400" i="1" dirty="0">
              <a:solidFill>
                <a:schemeClr val="accent1">
                  <a:lumMod val="75000"/>
                </a:schemeClr>
              </a:solidFill>
              <a:latin typeface="Comic Sans MS" panose="030F0902030302020204" pitchFamily="66" charset="0"/>
              <a:cs typeface="Calibri" panose="020F0502020204030204" pitchFamily="34" charset="0"/>
            </a:endParaRPr>
          </a:p>
          <a:p>
            <a:endParaRPr lang="en-GB" sz="8800" i="1" dirty="0">
              <a:solidFill>
                <a:schemeClr val="accent1">
                  <a:lumMod val="75000"/>
                </a:schemeClr>
              </a:solidFill>
              <a:latin typeface="Comic Sans MS" panose="030F0902030302020204" pitchFamily="66" charset="0"/>
              <a:cs typeface="Calibri" panose="020F0502020204030204" pitchFamily="34" charset="0"/>
            </a:endParaRPr>
          </a:p>
        </p:txBody>
      </p:sp>
      <p:pic>
        <p:nvPicPr>
          <p:cNvPr id="6" name="Picture 5" descr="A group of food items on a table&#10;&#10;Description automatically generated">
            <a:extLst>
              <a:ext uri="{FF2B5EF4-FFF2-40B4-BE49-F238E27FC236}">
                <a16:creationId xmlns:a16="http://schemas.microsoft.com/office/drawing/2014/main" id="{B2621B16-F769-A6E0-CEC6-9D2A8AB80369}"/>
              </a:ext>
            </a:extLst>
          </p:cNvPr>
          <p:cNvPicPr>
            <a:picLocks noChangeAspect="1"/>
          </p:cNvPicPr>
          <p:nvPr/>
        </p:nvPicPr>
        <p:blipFill>
          <a:blip r:embed="rId2">
            <a:extLst>
              <a:ext uri="{28A0092B-C50C-407E-A947-70E740481C1C}">
                <a14:useLocalDpi xmlns:a14="http://schemas.microsoft.com/office/drawing/2010/main" val="0"/>
              </a:ext>
            </a:extLst>
          </a:blip>
          <a:srcRect l="8339" t="7353" r="12984" b="7843"/>
          <a:stretch/>
        </p:blipFill>
        <p:spPr>
          <a:xfrm>
            <a:off x="11544630" y="1200150"/>
            <a:ext cx="12336142" cy="9972675"/>
          </a:xfrm>
          <a:prstGeom prst="rect">
            <a:avLst/>
          </a:prstGeom>
        </p:spPr>
      </p:pic>
    </p:spTree>
    <p:extLst>
      <p:ext uri="{BB962C8B-B14F-4D97-AF65-F5344CB8AC3E}">
        <p14:creationId xmlns:p14="http://schemas.microsoft.com/office/powerpoint/2010/main" val="293407578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74" name="Thank you"/>
          <p:cNvSpPr txBox="1">
            <a:spLocks noGrp="1"/>
          </p:cNvSpPr>
          <p:nvPr>
            <p:ph type="title"/>
          </p:nvPr>
        </p:nvSpPr>
        <p:spPr>
          <a:xfrm>
            <a:off x="1206500" y="1041400"/>
            <a:ext cx="21971000" cy="1433163"/>
          </a:xfrm>
          <a:prstGeom prst="rect">
            <a:avLst/>
          </a:prstGeom>
        </p:spPr>
        <p:txBody>
          <a:bodyPr>
            <a:normAutofit/>
          </a:bodyPr>
          <a:lstStyle>
            <a:lvl1pPr>
              <a:defRPr>
                <a:solidFill>
                  <a:srgbClr val="B81111"/>
                </a:solidFill>
              </a:defRPr>
            </a:lvl1pPr>
          </a:lstStyle>
          <a:p>
            <a:r>
              <a:rPr sz="8800" i="1" spc="0" dirty="0">
                <a:solidFill>
                  <a:schemeClr val="accent1">
                    <a:lumMod val="50000"/>
                  </a:schemeClr>
                </a:solidFill>
                <a:latin typeface="Comic Sans MS" panose="030F0902030302020204" pitchFamily="66" charset="0"/>
                <a:cs typeface="Calibri" panose="020F0502020204030204" pitchFamily="34" charset="0"/>
              </a:rPr>
              <a:t>Thank you</a:t>
            </a:r>
            <a:r>
              <a:rPr lang="en-GB" sz="8800" i="1" spc="0" dirty="0">
                <a:solidFill>
                  <a:schemeClr val="accent1">
                    <a:lumMod val="50000"/>
                  </a:schemeClr>
                </a:solidFill>
                <a:latin typeface="Comic Sans MS" panose="030F0902030302020204" pitchFamily="66" charset="0"/>
                <a:cs typeface="Calibri" panose="020F0502020204030204" pitchFamily="34" charset="0"/>
              </a:rPr>
              <a:t>!</a:t>
            </a:r>
            <a:endParaRPr sz="8800" i="1" spc="0" dirty="0">
              <a:solidFill>
                <a:schemeClr val="accent1">
                  <a:lumMod val="50000"/>
                </a:schemeClr>
              </a:solidFill>
              <a:latin typeface="Comic Sans MS" panose="030F0902030302020204" pitchFamily="66" charset="0"/>
              <a:cs typeface="Calibri" panose="020F0502020204030204" pitchFamily="34" charset="0"/>
            </a:endParaRPr>
          </a:p>
        </p:txBody>
      </p:sp>
      <p:sp>
        <p:nvSpPr>
          <p:cNvPr id="175" name="We can't do this without you"/>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rPr sz="5400" i="1" dirty="0">
                <a:solidFill>
                  <a:schemeClr val="accent1">
                    <a:lumMod val="50000"/>
                  </a:schemeClr>
                </a:solidFill>
                <a:latin typeface="Comic Sans MS" panose="030F0902030302020204" pitchFamily="66" charset="0"/>
                <a:cs typeface="Calibri" panose="020F0502020204030204" pitchFamily="34" charset="0"/>
              </a:rPr>
              <a:t>We can't do this without you </a:t>
            </a:r>
          </a:p>
        </p:txBody>
      </p:sp>
      <p:sp>
        <p:nvSpPr>
          <p:cNvPr id="176" name="Nobody should have to choose between heating and eating, but you can make sure that no one has to by donating food, helping to collect it, or spreading the word.…"/>
          <p:cNvSpPr txBox="1">
            <a:spLocks noGrp="1"/>
          </p:cNvSpPr>
          <p:nvPr>
            <p:ph type="body" sz="half" idx="1"/>
          </p:nvPr>
        </p:nvSpPr>
        <p:spPr>
          <a:xfrm>
            <a:off x="1206500" y="4248504"/>
            <a:ext cx="15430500" cy="8256012"/>
          </a:xfrm>
          <a:prstGeom prst="rect">
            <a:avLst/>
          </a:prstGeom>
        </p:spPr>
        <p:txBody>
          <a:bodyPr>
            <a:normAutofit fontScale="92500" lnSpcReduction="10000"/>
          </a:bodyPr>
          <a:lstStyle/>
          <a:p>
            <a:pPr marL="0" indent="0">
              <a:buSzTx/>
              <a:buNone/>
            </a:pPr>
            <a:r>
              <a:rPr sz="5400" b="1" i="1" dirty="0">
                <a:solidFill>
                  <a:schemeClr val="accent1">
                    <a:lumMod val="75000"/>
                  </a:schemeClr>
                </a:solidFill>
                <a:latin typeface="Comic Sans MS" panose="030F0902030302020204" pitchFamily="66" charset="0"/>
                <a:cs typeface="Calibri" panose="020F0502020204030204" pitchFamily="34" charset="0"/>
              </a:rPr>
              <a:t>Nobody should have to choose between heating and eating, but you can make sure that no one has to by donating food, helping to collect it, or spreading the word.  </a:t>
            </a:r>
          </a:p>
          <a:p>
            <a:pPr marL="0" indent="0">
              <a:buSzTx/>
              <a:buNone/>
            </a:pPr>
            <a:r>
              <a:rPr sz="5400" b="1" i="1" dirty="0">
                <a:solidFill>
                  <a:schemeClr val="accent1">
                    <a:lumMod val="75000"/>
                  </a:schemeClr>
                </a:solidFill>
                <a:latin typeface="Comic Sans MS" panose="030F0902030302020204" pitchFamily="66" charset="0"/>
                <a:cs typeface="Calibri" panose="020F0502020204030204" pitchFamily="34" charset="0"/>
              </a:rPr>
              <a:t>Find out more about what we do, and why it's so important on our website:</a:t>
            </a:r>
            <a:endParaRPr lang="en-GB" sz="5400" b="1" i="1" dirty="0">
              <a:solidFill>
                <a:schemeClr val="accent1">
                  <a:lumMod val="75000"/>
                </a:schemeClr>
              </a:solidFill>
              <a:latin typeface="Comic Sans MS" panose="030F0902030302020204" pitchFamily="66" charset="0"/>
              <a:cs typeface="Calibri" panose="020F0502020204030204" pitchFamily="34" charset="0"/>
            </a:endParaRPr>
          </a:p>
          <a:p>
            <a:pPr marL="0" indent="0">
              <a:buSzTx/>
              <a:buNone/>
            </a:pPr>
            <a:r>
              <a:rPr sz="5400" b="1" i="1" dirty="0">
                <a:solidFill>
                  <a:schemeClr val="accent1">
                    <a:lumMod val="75000"/>
                  </a:schemeClr>
                </a:solidFill>
                <a:latin typeface="Comic Sans MS" panose="030F0902030302020204" pitchFamily="66" charset="0"/>
                <a:cs typeface="Calibri" panose="020F0502020204030204" pitchFamily="34" charset="0"/>
              </a:rPr>
              <a:t> </a:t>
            </a:r>
            <a:r>
              <a:rPr u="sng" dirty="0">
                <a:hlinkClick r:id="rId2"/>
              </a:rPr>
              <a:t>www.lincolnlarder.co.uk</a:t>
            </a:r>
            <a:r>
              <a:rPr dirty="0"/>
              <a:t> </a:t>
            </a:r>
            <a:endParaRPr lang="en-GB" dirty="0"/>
          </a:p>
          <a:p>
            <a:pPr marL="0" indent="0">
              <a:buSzTx/>
              <a:buNone/>
            </a:pPr>
            <a:endParaRPr lang="en-GB" dirty="0"/>
          </a:p>
          <a:p>
            <a:pPr marL="0" indent="0">
              <a:buSzTx/>
              <a:buNone/>
            </a:pPr>
            <a:r>
              <a:rPr lang="en-GB" sz="8800" b="1" i="1" dirty="0">
                <a:solidFill>
                  <a:schemeClr val="accent1">
                    <a:lumMod val="75000"/>
                  </a:schemeClr>
                </a:solidFill>
                <a:latin typeface="Comic Sans MS" panose="030F0902030302020204" pitchFamily="66" charset="0"/>
                <a:cs typeface="Calibri" panose="020F0502020204030204" pitchFamily="34" charset="0"/>
              </a:rPr>
              <a:t>You are very special to us!</a:t>
            </a:r>
            <a:endParaRPr sz="8800" b="1" i="1" dirty="0">
              <a:solidFill>
                <a:schemeClr val="accent1">
                  <a:lumMod val="75000"/>
                </a:schemeClr>
              </a:solidFill>
              <a:latin typeface="Comic Sans MS" panose="030F0902030302020204" pitchFamily="66" charset="0"/>
              <a:cs typeface="Calibri" panose="020F0502020204030204" pitchFamily="34" charset="0"/>
            </a:endParaRPr>
          </a:p>
        </p:txBody>
      </p:sp>
      <p:pic>
        <p:nvPicPr>
          <p:cNvPr id="177" name="Image Gallery" descr="Image Gallery"/>
          <p:cNvPicPr>
            <a:picLocks noChangeAspect="1"/>
          </p:cNvPicPr>
          <p:nvPr/>
        </p:nvPicPr>
        <p:blipFill>
          <a:blip r:embed="rId3"/>
          <a:srcRect t="1479" b="1479"/>
          <a:stretch>
            <a:fillRect/>
          </a:stretch>
        </p:blipFill>
        <p:spPr>
          <a:xfrm>
            <a:off x="18537984" y="8035663"/>
            <a:ext cx="4302332" cy="4175066"/>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1" name="Lincoln Community Larder"/>
          <p:cNvSpPr txBox="1">
            <a:spLocks noGrp="1"/>
          </p:cNvSpPr>
          <p:nvPr>
            <p:ph type="ctrTitle"/>
          </p:nvPr>
        </p:nvSpPr>
        <p:spPr>
          <a:xfrm>
            <a:off x="828675" y="542924"/>
            <a:ext cx="1343025" cy="1314451"/>
          </a:xfrm>
          <a:prstGeom prst="rect">
            <a:avLst/>
          </a:prstGeom>
        </p:spPr>
        <p:txBody>
          <a:bodyPr>
            <a:normAutofit fontScale="90000"/>
          </a:bodyPr>
          <a:lstStyle>
            <a:lvl1pPr>
              <a:defRPr>
                <a:solidFill>
                  <a:srgbClr val="AC0F25"/>
                </a:solidFill>
              </a:defRPr>
            </a:lvl1pPr>
          </a:lstStyle>
          <a:p>
            <a:br>
              <a:rPr lang="en-GB" dirty="0"/>
            </a:br>
            <a:br>
              <a:rPr lang="en-GB" dirty="0"/>
            </a:br>
            <a:br>
              <a:rPr lang="en-GB" dirty="0"/>
            </a:br>
            <a:br>
              <a:rPr lang="en-GB" dirty="0"/>
            </a:br>
            <a:endParaRPr dirty="0"/>
          </a:p>
        </p:txBody>
      </p:sp>
      <p:pic>
        <p:nvPicPr>
          <p:cNvPr id="153" name="Image Gallery" descr="Image Gallery"/>
          <p:cNvPicPr>
            <a:picLocks noChangeAspect="1"/>
          </p:cNvPicPr>
          <p:nvPr/>
        </p:nvPicPr>
        <p:blipFill>
          <a:blip r:embed="rId2"/>
          <a:srcRect t="1479" b="1479"/>
          <a:stretch>
            <a:fillRect/>
          </a:stretch>
        </p:blipFill>
        <p:spPr>
          <a:xfrm>
            <a:off x="13143085" y="1857376"/>
            <a:ext cx="10668949" cy="10353354"/>
          </a:xfrm>
          <a:prstGeom prst="rect">
            <a:avLst/>
          </a:prstGeom>
          <a:ln w="12700">
            <a:miter lim="400000"/>
          </a:ln>
        </p:spPr>
      </p:pic>
      <p:sp>
        <p:nvSpPr>
          <p:cNvPr id="3" name="Text Placeholder 2">
            <a:extLst>
              <a:ext uri="{FF2B5EF4-FFF2-40B4-BE49-F238E27FC236}">
                <a16:creationId xmlns:a16="http://schemas.microsoft.com/office/drawing/2014/main" id="{7CA9A499-6611-D3D6-770A-40C28A90D8AC}"/>
              </a:ext>
            </a:extLst>
          </p:cNvPr>
          <p:cNvSpPr>
            <a:spLocks noGrp="1"/>
          </p:cNvSpPr>
          <p:nvPr>
            <p:ph type="body" sz="quarter" idx="1"/>
          </p:nvPr>
        </p:nvSpPr>
        <p:spPr>
          <a:xfrm>
            <a:off x="571966" y="1362398"/>
            <a:ext cx="11715750" cy="10982003"/>
          </a:xfrm>
        </p:spPr>
        <p:txBody>
          <a:bodyPr>
            <a:normAutofit fontScale="85000" lnSpcReduction="20000"/>
          </a:bodyPr>
          <a:lstStyle/>
          <a:p>
            <a:r>
              <a:rPr lang="en-GB" sz="11500" i="1" dirty="0">
                <a:solidFill>
                  <a:schemeClr val="accent1">
                    <a:lumMod val="75000"/>
                  </a:schemeClr>
                </a:solidFill>
                <a:latin typeface="Comic Sans MS" panose="030F0902030302020204" pitchFamily="66" charset="0"/>
                <a:cs typeface="Calibri" panose="020F0502020204030204" pitchFamily="34" charset="0"/>
              </a:rPr>
              <a:t>This is our logo, the badge of the larder</a:t>
            </a:r>
          </a:p>
          <a:p>
            <a:endParaRPr lang="en-GB" sz="11500" i="1" dirty="0">
              <a:solidFill>
                <a:schemeClr val="accent1">
                  <a:lumMod val="75000"/>
                </a:schemeClr>
              </a:solidFill>
              <a:latin typeface="Comic Sans MS" panose="030F0902030302020204" pitchFamily="66" charset="0"/>
              <a:cs typeface="Calibri" panose="020F0502020204030204" pitchFamily="34" charset="0"/>
            </a:endParaRPr>
          </a:p>
          <a:p>
            <a:r>
              <a:rPr lang="en-GB" sz="11500" i="1" dirty="0">
                <a:solidFill>
                  <a:schemeClr val="accent1">
                    <a:lumMod val="75000"/>
                  </a:schemeClr>
                </a:solidFill>
                <a:latin typeface="Comic Sans MS" panose="030F0902030302020204" pitchFamily="66" charset="0"/>
                <a:cs typeface="Calibri" panose="020F0502020204030204" pitchFamily="34" charset="0"/>
              </a:rPr>
              <a:t>Why do you think we chose it?</a:t>
            </a:r>
          </a:p>
          <a:p>
            <a:endParaRPr lang="en-GB" sz="11500" i="1" dirty="0">
              <a:solidFill>
                <a:schemeClr val="accent1">
                  <a:lumMod val="75000"/>
                </a:schemeClr>
              </a:solidFill>
              <a:latin typeface="Comic Sans MS" panose="030F0902030302020204" pitchFamily="66" charset="0"/>
              <a:cs typeface="Calibri" panose="020F0502020204030204" pitchFamily="34" charset="0"/>
            </a:endParaRPr>
          </a:p>
          <a:p>
            <a:r>
              <a:rPr lang="en-GB" sz="11500" i="1" dirty="0">
                <a:solidFill>
                  <a:schemeClr val="accent1">
                    <a:lumMod val="75000"/>
                  </a:schemeClr>
                </a:solidFill>
                <a:latin typeface="Comic Sans MS" panose="030F0902030302020204" pitchFamily="66" charset="0"/>
                <a:cs typeface="Calibri" panose="020F0502020204030204" pitchFamily="34" charset="0"/>
              </a:rPr>
              <a:t>What do you think it stands for?</a:t>
            </a:r>
          </a:p>
        </p:txBody>
      </p:sp>
    </p:spTree>
    <p:extLst>
      <p:ext uri="{BB962C8B-B14F-4D97-AF65-F5344CB8AC3E}">
        <p14:creationId xmlns:p14="http://schemas.microsoft.com/office/powerpoint/2010/main" val="180302770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1" name="Lincoln Community Larder"/>
          <p:cNvSpPr txBox="1">
            <a:spLocks noGrp="1"/>
          </p:cNvSpPr>
          <p:nvPr>
            <p:ph type="ctrTitle"/>
          </p:nvPr>
        </p:nvSpPr>
        <p:spPr>
          <a:xfrm>
            <a:off x="828675" y="542924"/>
            <a:ext cx="1343025" cy="1314451"/>
          </a:xfrm>
          <a:prstGeom prst="rect">
            <a:avLst/>
          </a:prstGeom>
        </p:spPr>
        <p:txBody>
          <a:bodyPr>
            <a:normAutofit fontScale="90000"/>
          </a:bodyPr>
          <a:lstStyle>
            <a:lvl1pPr>
              <a:defRPr>
                <a:solidFill>
                  <a:srgbClr val="AC0F25"/>
                </a:solidFill>
              </a:defRPr>
            </a:lvl1pPr>
          </a:lstStyle>
          <a:p>
            <a:br>
              <a:rPr lang="en-GB" dirty="0"/>
            </a:br>
            <a:br>
              <a:rPr lang="en-GB" dirty="0"/>
            </a:br>
            <a:br>
              <a:rPr lang="en-GB" dirty="0"/>
            </a:br>
            <a:br>
              <a:rPr lang="en-GB" dirty="0"/>
            </a:br>
            <a:endParaRPr dirty="0"/>
          </a:p>
        </p:txBody>
      </p:sp>
      <p:pic>
        <p:nvPicPr>
          <p:cNvPr id="153" name="Image Gallery" descr="Image Gallery"/>
          <p:cNvPicPr>
            <a:picLocks noChangeAspect="1"/>
          </p:cNvPicPr>
          <p:nvPr/>
        </p:nvPicPr>
        <p:blipFill>
          <a:blip r:embed="rId2"/>
          <a:srcRect t="1479" b="1479"/>
          <a:stretch>
            <a:fillRect/>
          </a:stretch>
        </p:blipFill>
        <p:spPr>
          <a:xfrm>
            <a:off x="13143085" y="1857376"/>
            <a:ext cx="10668949" cy="10353354"/>
          </a:xfrm>
          <a:prstGeom prst="rect">
            <a:avLst/>
          </a:prstGeom>
          <a:ln w="12700">
            <a:miter lim="400000"/>
          </a:ln>
        </p:spPr>
      </p:pic>
      <p:sp>
        <p:nvSpPr>
          <p:cNvPr id="3" name="Text Placeholder 2">
            <a:extLst>
              <a:ext uri="{FF2B5EF4-FFF2-40B4-BE49-F238E27FC236}">
                <a16:creationId xmlns:a16="http://schemas.microsoft.com/office/drawing/2014/main" id="{7CA9A499-6611-D3D6-770A-40C28A90D8AC}"/>
              </a:ext>
            </a:extLst>
          </p:cNvPr>
          <p:cNvSpPr>
            <a:spLocks noGrp="1"/>
          </p:cNvSpPr>
          <p:nvPr>
            <p:ph type="body" sz="quarter" idx="1"/>
          </p:nvPr>
        </p:nvSpPr>
        <p:spPr>
          <a:xfrm>
            <a:off x="571966" y="1362398"/>
            <a:ext cx="11715750" cy="10982003"/>
          </a:xfrm>
        </p:spPr>
        <p:txBody>
          <a:bodyPr>
            <a:normAutofit/>
          </a:bodyPr>
          <a:lstStyle/>
          <a:p>
            <a:r>
              <a:rPr lang="en-GB" sz="8800" i="1" dirty="0">
                <a:solidFill>
                  <a:schemeClr val="accent1">
                    <a:lumMod val="50000"/>
                  </a:schemeClr>
                </a:solidFill>
                <a:latin typeface="Comic Sans MS" panose="030F0902030302020204" pitchFamily="66" charset="0"/>
                <a:cs typeface="Calibri" panose="020F0502020204030204" pitchFamily="34" charset="0"/>
              </a:rPr>
              <a:t>5 loaves and 2 fishes</a:t>
            </a:r>
          </a:p>
          <a:p>
            <a:endParaRPr lang="en-GB" sz="8800" i="1" dirty="0">
              <a:solidFill>
                <a:schemeClr val="accent1">
                  <a:lumMod val="75000"/>
                </a:schemeClr>
              </a:solidFill>
              <a:latin typeface="Comic Sans MS" panose="030F0902030302020204" pitchFamily="66" charset="0"/>
              <a:cs typeface="Calibri" panose="020F0502020204030204" pitchFamily="34" charset="0"/>
            </a:endParaRPr>
          </a:p>
          <a:p>
            <a:r>
              <a:rPr lang="en-GB" sz="8800" i="1" dirty="0">
                <a:solidFill>
                  <a:schemeClr val="accent1">
                    <a:lumMod val="75000"/>
                  </a:schemeClr>
                </a:solidFill>
                <a:latin typeface="Comic Sans MS" panose="030F0902030302020204" pitchFamily="66" charset="0"/>
                <a:cs typeface="Calibri" panose="020F0502020204030204" pitchFamily="34" charset="0"/>
              </a:rPr>
              <a:t>It’s the story of a little boy who gave his picnic lunch to share with other people who had no food</a:t>
            </a:r>
          </a:p>
        </p:txBody>
      </p:sp>
    </p:spTree>
    <p:extLst>
      <p:ext uri="{BB962C8B-B14F-4D97-AF65-F5344CB8AC3E}">
        <p14:creationId xmlns:p14="http://schemas.microsoft.com/office/powerpoint/2010/main" val="207053580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1" name="Lincoln Community Larder"/>
          <p:cNvSpPr txBox="1">
            <a:spLocks noGrp="1"/>
          </p:cNvSpPr>
          <p:nvPr>
            <p:ph type="ctrTitle"/>
          </p:nvPr>
        </p:nvSpPr>
        <p:spPr>
          <a:xfrm>
            <a:off x="828675" y="542924"/>
            <a:ext cx="1343025" cy="1314451"/>
          </a:xfrm>
          <a:prstGeom prst="rect">
            <a:avLst/>
          </a:prstGeom>
        </p:spPr>
        <p:txBody>
          <a:bodyPr>
            <a:normAutofit fontScale="90000"/>
          </a:bodyPr>
          <a:lstStyle>
            <a:lvl1pPr>
              <a:defRPr>
                <a:solidFill>
                  <a:srgbClr val="AC0F25"/>
                </a:solidFill>
              </a:defRPr>
            </a:lvl1pPr>
          </a:lstStyle>
          <a:p>
            <a:br>
              <a:rPr lang="en-GB"/>
            </a:br>
            <a:br>
              <a:rPr lang="en-GB"/>
            </a:br>
            <a:br>
              <a:rPr lang="en-GB"/>
            </a:br>
            <a:br>
              <a:rPr lang="en-GB"/>
            </a:br>
            <a:endParaRPr lang="en-GB" dirty="0"/>
          </a:p>
        </p:txBody>
      </p:sp>
      <p:sp>
        <p:nvSpPr>
          <p:cNvPr id="3" name="Text Placeholder 2">
            <a:extLst>
              <a:ext uri="{FF2B5EF4-FFF2-40B4-BE49-F238E27FC236}">
                <a16:creationId xmlns:a16="http://schemas.microsoft.com/office/drawing/2014/main" id="{7CA9A499-6611-D3D6-770A-40C28A90D8AC}"/>
              </a:ext>
            </a:extLst>
          </p:cNvPr>
          <p:cNvSpPr>
            <a:spLocks noGrp="1"/>
          </p:cNvSpPr>
          <p:nvPr>
            <p:ph type="body" sz="quarter" idx="1"/>
          </p:nvPr>
        </p:nvSpPr>
        <p:spPr>
          <a:xfrm>
            <a:off x="571966" y="1362398"/>
            <a:ext cx="11715750" cy="10982003"/>
          </a:xfrm>
        </p:spPr>
        <p:txBody>
          <a:bodyPr>
            <a:normAutofit/>
          </a:bodyPr>
          <a:lstStyle/>
          <a:p>
            <a:endParaRPr lang="en-GB" sz="8800" i="1" dirty="0">
              <a:solidFill>
                <a:schemeClr val="accent1">
                  <a:lumMod val="50000"/>
                </a:schemeClr>
              </a:solidFill>
              <a:latin typeface="Comic Sans MS" panose="030F0902030302020204" pitchFamily="66" charset="0"/>
              <a:cs typeface="Calibri" panose="020F0502020204030204" pitchFamily="34" charset="0"/>
            </a:endParaRPr>
          </a:p>
          <a:p>
            <a:endParaRPr lang="en-GB" sz="8800" i="1" dirty="0">
              <a:solidFill>
                <a:schemeClr val="accent1">
                  <a:lumMod val="50000"/>
                </a:schemeClr>
              </a:solidFill>
              <a:latin typeface="Comic Sans MS" panose="030F0902030302020204" pitchFamily="66" charset="0"/>
              <a:cs typeface="Calibri" panose="020F0502020204030204" pitchFamily="34" charset="0"/>
            </a:endParaRPr>
          </a:p>
          <a:p>
            <a:r>
              <a:rPr lang="en-GB" sz="8800" i="1" dirty="0">
                <a:solidFill>
                  <a:schemeClr val="accent1">
                    <a:lumMod val="50000"/>
                  </a:schemeClr>
                </a:solidFill>
                <a:latin typeface="Comic Sans MS" panose="030F0902030302020204" pitchFamily="66" charset="0"/>
                <a:cs typeface="Calibri" panose="020F0502020204030204" pitchFamily="34" charset="0"/>
              </a:rPr>
              <a:t>What words can we make from the word</a:t>
            </a:r>
          </a:p>
          <a:p>
            <a:r>
              <a:rPr lang="en-GB" sz="8800" i="1" dirty="0">
                <a:solidFill>
                  <a:schemeClr val="accent1">
                    <a:lumMod val="50000"/>
                  </a:schemeClr>
                </a:solidFill>
                <a:latin typeface="Comic Sans MS" panose="030F0902030302020204" pitchFamily="66" charset="0"/>
                <a:cs typeface="Calibri" panose="020F0502020204030204" pitchFamily="34" charset="0"/>
              </a:rPr>
              <a:t>HARVEST?</a:t>
            </a:r>
          </a:p>
          <a:p>
            <a:endParaRPr lang="en-GB" sz="8800" i="1" dirty="0">
              <a:solidFill>
                <a:schemeClr val="accent1">
                  <a:lumMod val="75000"/>
                </a:schemeClr>
              </a:solidFill>
              <a:latin typeface="Comic Sans MS" panose="030F0902030302020204" pitchFamily="66" charset="0"/>
              <a:cs typeface="Calibri" panose="020F0502020204030204" pitchFamily="34" charset="0"/>
            </a:endParaRPr>
          </a:p>
        </p:txBody>
      </p:sp>
      <p:pic>
        <p:nvPicPr>
          <p:cNvPr id="6" name="Picture 5" descr="A group of food items on a table&#10;&#10;Description automatically generated">
            <a:extLst>
              <a:ext uri="{FF2B5EF4-FFF2-40B4-BE49-F238E27FC236}">
                <a16:creationId xmlns:a16="http://schemas.microsoft.com/office/drawing/2014/main" id="{B2621B16-F769-A6E0-CEC6-9D2A8AB80369}"/>
              </a:ext>
            </a:extLst>
          </p:cNvPr>
          <p:cNvPicPr>
            <a:picLocks noChangeAspect="1"/>
          </p:cNvPicPr>
          <p:nvPr/>
        </p:nvPicPr>
        <p:blipFill>
          <a:blip r:embed="rId2">
            <a:extLst>
              <a:ext uri="{28A0092B-C50C-407E-A947-70E740481C1C}">
                <a14:useLocalDpi xmlns:a14="http://schemas.microsoft.com/office/drawing/2010/main" val="0"/>
              </a:ext>
            </a:extLst>
          </a:blip>
          <a:srcRect l="8339" t="7353" r="12984" b="7843"/>
          <a:stretch/>
        </p:blipFill>
        <p:spPr>
          <a:xfrm>
            <a:off x="12392961" y="1857375"/>
            <a:ext cx="11487811" cy="9286875"/>
          </a:xfrm>
          <a:prstGeom prst="rect">
            <a:avLst/>
          </a:prstGeom>
        </p:spPr>
      </p:pic>
    </p:spTree>
    <p:extLst>
      <p:ext uri="{BB962C8B-B14F-4D97-AF65-F5344CB8AC3E}">
        <p14:creationId xmlns:p14="http://schemas.microsoft.com/office/powerpoint/2010/main" val="31124719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1" name="Lincoln Community Larder"/>
          <p:cNvSpPr txBox="1">
            <a:spLocks noGrp="1"/>
          </p:cNvSpPr>
          <p:nvPr>
            <p:ph type="ctrTitle"/>
          </p:nvPr>
        </p:nvSpPr>
        <p:spPr>
          <a:xfrm>
            <a:off x="828675" y="542924"/>
            <a:ext cx="1343025" cy="1314451"/>
          </a:xfrm>
          <a:prstGeom prst="rect">
            <a:avLst/>
          </a:prstGeom>
        </p:spPr>
        <p:txBody>
          <a:bodyPr>
            <a:normAutofit fontScale="90000"/>
          </a:bodyPr>
          <a:lstStyle>
            <a:lvl1pPr>
              <a:defRPr>
                <a:solidFill>
                  <a:srgbClr val="AC0F25"/>
                </a:solidFill>
              </a:defRPr>
            </a:lvl1pPr>
          </a:lstStyle>
          <a:p>
            <a:br>
              <a:rPr lang="en-GB"/>
            </a:br>
            <a:br>
              <a:rPr lang="en-GB"/>
            </a:br>
            <a:br>
              <a:rPr lang="en-GB"/>
            </a:br>
            <a:br>
              <a:rPr lang="en-GB"/>
            </a:br>
            <a:endParaRPr lang="en-GB" dirty="0"/>
          </a:p>
        </p:txBody>
      </p:sp>
      <p:sp>
        <p:nvSpPr>
          <p:cNvPr id="3" name="Text Placeholder 2">
            <a:extLst>
              <a:ext uri="{FF2B5EF4-FFF2-40B4-BE49-F238E27FC236}">
                <a16:creationId xmlns:a16="http://schemas.microsoft.com/office/drawing/2014/main" id="{7CA9A499-6611-D3D6-770A-40C28A90D8AC}"/>
              </a:ext>
            </a:extLst>
          </p:cNvPr>
          <p:cNvSpPr>
            <a:spLocks noGrp="1"/>
          </p:cNvSpPr>
          <p:nvPr>
            <p:ph type="body" sz="quarter" idx="1"/>
          </p:nvPr>
        </p:nvSpPr>
        <p:spPr>
          <a:xfrm>
            <a:off x="571966" y="1362398"/>
            <a:ext cx="11715750" cy="10982003"/>
          </a:xfrm>
        </p:spPr>
        <p:txBody>
          <a:bodyPr>
            <a:normAutofit/>
          </a:bodyPr>
          <a:lstStyle/>
          <a:p>
            <a:r>
              <a:rPr lang="en-GB" sz="8800" i="1" dirty="0">
                <a:solidFill>
                  <a:schemeClr val="accent1">
                    <a:lumMod val="50000"/>
                  </a:schemeClr>
                </a:solidFill>
                <a:latin typeface="Comic Sans MS" panose="030F0902030302020204" pitchFamily="66" charset="0"/>
                <a:cs typeface="Calibri" panose="020F0502020204030204" pitchFamily="34" charset="0"/>
              </a:rPr>
              <a:t>We could make</a:t>
            </a:r>
          </a:p>
          <a:p>
            <a:endParaRPr lang="en-GB" sz="8800" i="1" dirty="0">
              <a:solidFill>
                <a:schemeClr val="accent1">
                  <a:lumMod val="75000"/>
                </a:schemeClr>
              </a:solidFill>
              <a:latin typeface="Comic Sans MS" panose="030F0902030302020204" pitchFamily="66" charset="0"/>
              <a:cs typeface="Calibri" panose="020F0502020204030204" pitchFamily="34" charset="0"/>
            </a:endParaRPr>
          </a:p>
          <a:p>
            <a:r>
              <a:rPr lang="en-GB" sz="8800" i="1" dirty="0">
                <a:solidFill>
                  <a:schemeClr val="accent1">
                    <a:lumMod val="75000"/>
                  </a:schemeClr>
                </a:solidFill>
                <a:latin typeface="Comic Sans MS" panose="030F0902030302020204" pitchFamily="66" charset="0"/>
                <a:cs typeface="Calibri" panose="020F0502020204030204" pitchFamily="34" charset="0"/>
              </a:rPr>
              <a:t>STARVE  or SHARE?</a:t>
            </a:r>
          </a:p>
          <a:p>
            <a:endParaRPr lang="en-GB" sz="8800" i="1" dirty="0">
              <a:solidFill>
                <a:schemeClr val="accent1">
                  <a:lumMod val="75000"/>
                </a:schemeClr>
              </a:solidFill>
              <a:latin typeface="Comic Sans MS" panose="030F0902030302020204" pitchFamily="66" charset="0"/>
              <a:cs typeface="Calibri" panose="020F0502020204030204" pitchFamily="34" charset="0"/>
            </a:endParaRPr>
          </a:p>
          <a:p>
            <a:r>
              <a:rPr lang="en-GB" sz="8800" i="1" dirty="0">
                <a:solidFill>
                  <a:schemeClr val="accent1">
                    <a:lumMod val="75000"/>
                  </a:schemeClr>
                </a:solidFill>
                <a:latin typeface="Comic Sans MS" panose="030F0902030302020204" pitchFamily="66" charset="0"/>
                <a:cs typeface="Calibri" panose="020F0502020204030204" pitchFamily="34" charset="0"/>
              </a:rPr>
              <a:t>Should we share what we have with people in need?</a:t>
            </a:r>
          </a:p>
        </p:txBody>
      </p:sp>
      <p:pic>
        <p:nvPicPr>
          <p:cNvPr id="2" name="Picture 1" descr="Two men standing next to a car&#10;&#10;Description automatically generated">
            <a:extLst>
              <a:ext uri="{FF2B5EF4-FFF2-40B4-BE49-F238E27FC236}">
                <a16:creationId xmlns:a16="http://schemas.microsoft.com/office/drawing/2014/main" id="{F923DF7C-89C3-AC5A-20EA-4F7F0B49F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8899" y="966949"/>
            <a:ext cx="8829675" cy="11772900"/>
          </a:xfrm>
          <a:prstGeom prst="rect">
            <a:avLst/>
          </a:prstGeom>
        </p:spPr>
      </p:pic>
    </p:spTree>
    <p:extLst>
      <p:ext uri="{BB962C8B-B14F-4D97-AF65-F5344CB8AC3E}">
        <p14:creationId xmlns:p14="http://schemas.microsoft.com/office/powerpoint/2010/main" val="101436863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1" name="Lincoln Community Larder"/>
          <p:cNvSpPr txBox="1">
            <a:spLocks noGrp="1"/>
          </p:cNvSpPr>
          <p:nvPr>
            <p:ph type="ctrTitle"/>
          </p:nvPr>
        </p:nvSpPr>
        <p:spPr>
          <a:xfrm>
            <a:off x="828675" y="542924"/>
            <a:ext cx="1343025" cy="1314451"/>
          </a:xfrm>
          <a:prstGeom prst="rect">
            <a:avLst/>
          </a:prstGeom>
        </p:spPr>
        <p:txBody>
          <a:bodyPr>
            <a:normAutofit fontScale="90000"/>
          </a:bodyPr>
          <a:lstStyle>
            <a:lvl1pPr>
              <a:defRPr>
                <a:solidFill>
                  <a:srgbClr val="AC0F25"/>
                </a:solidFill>
              </a:defRPr>
            </a:lvl1pPr>
          </a:lstStyle>
          <a:p>
            <a:br>
              <a:rPr lang="en-GB"/>
            </a:br>
            <a:br>
              <a:rPr lang="en-GB"/>
            </a:br>
            <a:br>
              <a:rPr lang="en-GB"/>
            </a:br>
            <a:br>
              <a:rPr lang="en-GB"/>
            </a:br>
            <a:endParaRPr lang="en-GB" dirty="0"/>
          </a:p>
        </p:txBody>
      </p:sp>
      <p:sp>
        <p:nvSpPr>
          <p:cNvPr id="3" name="Text Placeholder 2">
            <a:extLst>
              <a:ext uri="{FF2B5EF4-FFF2-40B4-BE49-F238E27FC236}">
                <a16:creationId xmlns:a16="http://schemas.microsoft.com/office/drawing/2014/main" id="{7CA9A499-6611-D3D6-770A-40C28A90D8AC}"/>
              </a:ext>
            </a:extLst>
          </p:cNvPr>
          <p:cNvSpPr>
            <a:spLocks noGrp="1"/>
          </p:cNvSpPr>
          <p:nvPr>
            <p:ph type="body" sz="quarter" idx="1"/>
          </p:nvPr>
        </p:nvSpPr>
        <p:spPr>
          <a:xfrm>
            <a:off x="571966" y="1362398"/>
            <a:ext cx="11715750" cy="10982003"/>
          </a:xfrm>
        </p:spPr>
        <p:txBody>
          <a:bodyPr>
            <a:normAutofit lnSpcReduction="10000"/>
          </a:bodyPr>
          <a:lstStyle/>
          <a:p>
            <a:r>
              <a:rPr lang="en-GB" sz="5400" i="1" dirty="0">
                <a:solidFill>
                  <a:schemeClr val="accent1">
                    <a:lumMod val="50000"/>
                  </a:schemeClr>
                </a:solidFill>
                <a:latin typeface="Comic Sans MS" panose="030F0902030302020204" pitchFamily="66" charset="0"/>
                <a:cs typeface="Calibri" panose="020F0502020204030204" pitchFamily="34" charset="0"/>
              </a:rPr>
              <a:t>Can we share our story with you?</a:t>
            </a:r>
          </a:p>
          <a:p>
            <a:endParaRPr lang="en-GB" sz="4800" i="1" dirty="0">
              <a:solidFill>
                <a:schemeClr val="accent1">
                  <a:lumMod val="75000"/>
                </a:schemeClr>
              </a:solidFill>
              <a:latin typeface="Comic Sans MS" panose="030F0902030302020204" pitchFamily="66" charset="0"/>
              <a:cs typeface="Calibri" panose="020F0502020204030204" pitchFamily="34" charset="0"/>
            </a:endParaRPr>
          </a:p>
          <a:p>
            <a:r>
              <a:rPr lang="en-GB" sz="4800" i="1" dirty="0">
                <a:solidFill>
                  <a:schemeClr val="accent1">
                    <a:lumMod val="75000"/>
                  </a:schemeClr>
                </a:solidFill>
                <a:latin typeface="Comic Sans MS" panose="030F0902030302020204" pitchFamily="66" charset="0"/>
                <a:cs typeface="Calibri" panose="020F0502020204030204" pitchFamily="34" charset="0"/>
              </a:rPr>
              <a:t>Mary </a:t>
            </a:r>
            <a:r>
              <a:rPr lang="en-GB" sz="4800" i="1" dirty="0" err="1">
                <a:solidFill>
                  <a:schemeClr val="accent1">
                    <a:lumMod val="75000"/>
                  </a:schemeClr>
                </a:solidFill>
                <a:latin typeface="Comic Sans MS" panose="030F0902030302020204" pitchFamily="66" charset="0"/>
                <a:cs typeface="Calibri" panose="020F0502020204030204" pitchFamily="34" charset="0"/>
              </a:rPr>
              <a:t>Eckmyre</a:t>
            </a:r>
            <a:r>
              <a:rPr lang="en-GB" sz="4800" i="1" dirty="0">
                <a:solidFill>
                  <a:schemeClr val="accent1">
                    <a:lumMod val="75000"/>
                  </a:schemeClr>
                </a:solidFill>
                <a:latin typeface="Comic Sans MS" panose="030F0902030302020204" pitchFamily="66" charset="0"/>
                <a:cs typeface="Calibri" panose="020F0502020204030204" pitchFamily="34" charset="0"/>
              </a:rPr>
              <a:t> lived on Monks Road and 35years ago became aware that families in the area were struggling. On August 18th 1989 she started helping people from her own front room. People found out about this help through word of mouth and soon she couldn't meet their needs from her small front room.</a:t>
            </a:r>
          </a:p>
          <a:p>
            <a:endParaRPr lang="en-GB" sz="4800" i="1" dirty="0">
              <a:solidFill>
                <a:schemeClr val="accent1">
                  <a:lumMod val="75000"/>
                </a:schemeClr>
              </a:solidFill>
              <a:latin typeface="Comic Sans MS" panose="030F0902030302020204" pitchFamily="66" charset="0"/>
              <a:cs typeface="Calibri" panose="020F0502020204030204" pitchFamily="34" charset="0"/>
            </a:endParaRPr>
          </a:p>
          <a:p>
            <a:r>
              <a:rPr lang="en-GB" sz="4800" i="1" dirty="0">
                <a:solidFill>
                  <a:schemeClr val="accent1">
                    <a:lumMod val="75000"/>
                  </a:schemeClr>
                </a:solidFill>
                <a:latin typeface="Comic Sans MS" panose="030F0902030302020204" pitchFamily="66" charset="0"/>
                <a:cs typeface="Calibri" panose="020F0502020204030204" pitchFamily="34" charset="0"/>
              </a:rPr>
              <a:t>Mary then involved local churches and the YMCA to meet the ever increasing demands.</a:t>
            </a:r>
          </a:p>
          <a:p>
            <a:endParaRPr lang="en-GB" sz="4800" i="1" dirty="0">
              <a:solidFill>
                <a:schemeClr val="accent1">
                  <a:lumMod val="75000"/>
                </a:schemeClr>
              </a:solidFill>
              <a:latin typeface="Comic Sans MS" panose="030F0902030302020204" pitchFamily="66" charset="0"/>
              <a:cs typeface="Calibri" panose="020F0502020204030204" pitchFamily="34" charset="0"/>
            </a:endParaRPr>
          </a:p>
          <a:p>
            <a:endParaRPr lang="en-GB" sz="4800" i="1" dirty="0">
              <a:solidFill>
                <a:schemeClr val="accent1">
                  <a:lumMod val="75000"/>
                </a:schemeClr>
              </a:solidFill>
              <a:latin typeface="Comic Sans MS" panose="030F0902030302020204" pitchFamily="66" charset="0"/>
              <a:cs typeface="Calibri" panose="020F0502020204030204" pitchFamily="34" charset="0"/>
            </a:endParaRPr>
          </a:p>
          <a:p>
            <a:endParaRPr lang="en-GB" sz="8800" i="1" dirty="0">
              <a:solidFill>
                <a:schemeClr val="accent1">
                  <a:lumMod val="75000"/>
                </a:schemeClr>
              </a:solidFill>
              <a:latin typeface="Comic Sans MS" panose="030F0902030302020204" pitchFamily="66" charset="0"/>
              <a:cs typeface="Calibri" panose="020F0502020204030204" pitchFamily="34" charset="0"/>
            </a:endParaRPr>
          </a:p>
        </p:txBody>
      </p:sp>
      <p:sp>
        <p:nvSpPr>
          <p:cNvPr id="2" name="TextBox 1">
            <a:extLst>
              <a:ext uri="{FF2B5EF4-FFF2-40B4-BE49-F238E27FC236}">
                <a16:creationId xmlns:a16="http://schemas.microsoft.com/office/drawing/2014/main" id="{B5237E89-A350-6441-A6E5-33CDDA15C838}"/>
              </a:ext>
            </a:extLst>
          </p:cNvPr>
          <p:cNvSpPr txBox="1"/>
          <p:nvPr/>
        </p:nvSpPr>
        <p:spPr>
          <a:xfrm>
            <a:off x="12345332" y="11170306"/>
            <a:ext cx="11524318"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GB" sz="3200" b="1" i="1" dirty="0">
                <a:solidFill>
                  <a:schemeClr val="accent1">
                    <a:lumMod val="75000"/>
                  </a:schemeClr>
                </a:solidFill>
                <a:latin typeface="Comic Sans MS" panose="030F0902030302020204" pitchFamily="66" charset="0"/>
                <a:cs typeface="Calibri" panose="020F0502020204030204" pitchFamily="34" charset="0"/>
              </a:rPr>
              <a:t>Mary and the Bishop of Lincoln at the official opening</a:t>
            </a:r>
          </a:p>
          <a:p>
            <a:pPr marL="0" marR="0" indent="0" algn="ctr" defTabSz="2438338" rtl="0" fontAlgn="auto" latinLnBrk="0" hangingPunct="0">
              <a:lnSpc>
                <a:spcPct val="100000"/>
              </a:lnSpc>
              <a:spcBef>
                <a:spcPts val="0"/>
              </a:spcBef>
              <a:spcAft>
                <a:spcPts val="0"/>
              </a:spcAft>
              <a:buClrTx/>
              <a:buSzTx/>
              <a:buFontTx/>
              <a:buNone/>
              <a:tabLst/>
            </a:pPr>
            <a:r>
              <a:rPr lang="en-GB" sz="3200" b="1" i="1" dirty="0">
                <a:solidFill>
                  <a:schemeClr val="accent1">
                    <a:lumMod val="75000"/>
                  </a:schemeClr>
                </a:solidFill>
                <a:latin typeface="Comic Sans MS" panose="030F0902030302020204" pitchFamily="66" charset="0"/>
                <a:cs typeface="Calibri" panose="020F0502020204030204" pitchFamily="34" charset="0"/>
              </a:rPr>
              <a:t> of the  Rosemary Lane Larder</a:t>
            </a:r>
          </a:p>
        </p:txBody>
      </p:sp>
      <p:pic>
        <p:nvPicPr>
          <p:cNvPr id="5" name="Picture 4" descr="A group of people standing outside&#10;&#10;Description automatically generated">
            <a:extLst>
              <a:ext uri="{FF2B5EF4-FFF2-40B4-BE49-F238E27FC236}">
                <a16:creationId xmlns:a16="http://schemas.microsoft.com/office/drawing/2014/main" id="{07833A96-9E3B-EFA0-9A3E-E4C9AE91E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0600" y="1829148"/>
            <a:ext cx="11505734" cy="8629301"/>
          </a:xfrm>
          <a:prstGeom prst="rect">
            <a:avLst/>
          </a:prstGeom>
        </p:spPr>
      </p:pic>
    </p:spTree>
    <p:extLst>
      <p:ext uri="{BB962C8B-B14F-4D97-AF65-F5344CB8AC3E}">
        <p14:creationId xmlns:p14="http://schemas.microsoft.com/office/powerpoint/2010/main" val="224459697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1" name="Lincoln Community Larder"/>
          <p:cNvSpPr txBox="1">
            <a:spLocks noGrp="1"/>
          </p:cNvSpPr>
          <p:nvPr>
            <p:ph type="ctrTitle"/>
          </p:nvPr>
        </p:nvSpPr>
        <p:spPr>
          <a:xfrm>
            <a:off x="828675" y="542924"/>
            <a:ext cx="1343025" cy="1314451"/>
          </a:xfrm>
          <a:prstGeom prst="rect">
            <a:avLst/>
          </a:prstGeom>
        </p:spPr>
        <p:txBody>
          <a:bodyPr>
            <a:normAutofit fontScale="90000"/>
          </a:bodyPr>
          <a:lstStyle>
            <a:lvl1pPr>
              <a:defRPr>
                <a:solidFill>
                  <a:srgbClr val="AC0F25"/>
                </a:solidFill>
              </a:defRPr>
            </a:lvl1pPr>
          </a:lstStyle>
          <a:p>
            <a:br>
              <a:rPr lang="en-GB"/>
            </a:br>
            <a:br>
              <a:rPr lang="en-GB"/>
            </a:br>
            <a:br>
              <a:rPr lang="en-GB"/>
            </a:br>
            <a:br>
              <a:rPr lang="en-GB"/>
            </a:br>
            <a:endParaRPr lang="en-GB" dirty="0"/>
          </a:p>
        </p:txBody>
      </p:sp>
      <p:sp>
        <p:nvSpPr>
          <p:cNvPr id="3" name="Text Placeholder 2">
            <a:extLst>
              <a:ext uri="{FF2B5EF4-FFF2-40B4-BE49-F238E27FC236}">
                <a16:creationId xmlns:a16="http://schemas.microsoft.com/office/drawing/2014/main" id="{7CA9A499-6611-D3D6-770A-40C28A90D8AC}"/>
              </a:ext>
            </a:extLst>
          </p:cNvPr>
          <p:cNvSpPr>
            <a:spLocks noGrp="1"/>
          </p:cNvSpPr>
          <p:nvPr>
            <p:ph type="body" sz="quarter" idx="1"/>
          </p:nvPr>
        </p:nvSpPr>
        <p:spPr>
          <a:xfrm>
            <a:off x="571966" y="1362398"/>
            <a:ext cx="11715750" cy="10982003"/>
          </a:xfrm>
        </p:spPr>
        <p:txBody>
          <a:bodyPr>
            <a:normAutofit fontScale="85000" lnSpcReduction="10000"/>
          </a:bodyPr>
          <a:lstStyle/>
          <a:p>
            <a:r>
              <a:rPr lang="en-GB" sz="5400" i="1" dirty="0">
                <a:solidFill>
                  <a:schemeClr val="accent1">
                    <a:lumMod val="75000"/>
                  </a:schemeClr>
                </a:solidFill>
                <a:latin typeface="Comic Sans MS" panose="030F0902030302020204" pitchFamily="66" charset="0"/>
                <a:cs typeface="Calibri" panose="020F0502020204030204" pitchFamily="34" charset="0"/>
              </a:rPr>
              <a:t>We are now a much more complex organisation with outreaches not only at Rosemary Lane in Lincoln (but also on the Ermine Estate the St Giles Estate , Welton/</a:t>
            </a:r>
            <a:r>
              <a:rPr lang="en-GB" sz="5400" i="1" dirty="0" err="1">
                <a:solidFill>
                  <a:schemeClr val="accent1">
                    <a:lumMod val="75000"/>
                  </a:schemeClr>
                </a:solidFill>
                <a:latin typeface="Comic Sans MS" panose="030F0902030302020204" pitchFamily="66" charset="0"/>
                <a:cs typeface="Calibri" panose="020F0502020204030204" pitchFamily="34" charset="0"/>
              </a:rPr>
              <a:t>Dunholme</a:t>
            </a:r>
            <a:r>
              <a:rPr lang="en-GB" sz="5400" i="1" dirty="0">
                <a:solidFill>
                  <a:schemeClr val="accent1">
                    <a:lumMod val="75000"/>
                  </a:schemeClr>
                </a:solidFill>
                <a:latin typeface="Comic Sans MS" panose="030F0902030302020204" pitchFamily="66" charset="0"/>
                <a:cs typeface="Calibri" panose="020F0502020204030204" pitchFamily="34" charset="0"/>
              </a:rPr>
              <a:t>, Wragby and Martin villages.  </a:t>
            </a:r>
          </a:p>
          <a:p>
            <a:endParaRPr lang="en-GB" sz="5400" i="1" dirty="0">
              <a:solidFill>
                <a:schemeClr val="accent1">
                  <a:lumMod val="75000"/>
                </a:schemeClr>
              </a:solidFill>
              <a:latin typeface="Comic Sans MS" panose="030F0902030302020204" pitchFamily="66" charset="0"/>
              <a:cs typeface="Calibri" panose="020F0502020204030204" pitchFamily="34" charset="0"/>
            </a:endParaRPr>
          </a:p>
          <a:p>
            <a:r>
              <a:rPr lang="en-GB" sz="5400" i="1" dirty="0">
                <a:solidFill>
                  <a:schemeClr val="accent1">
                    <a:lumMod val="75000"/>
                  </a:schemeClr>
                </a:solidFill>
                <a:latin typeface="Comic Sans MS" panose="030F0902030302020204" pitchFamily="66" charset="0"/>
                <a:cs typeface="Calibri" panose="020F0502020204030204" pitchFamily="34" charset="0"/>
              </a:rPr>
              <a:t>We have 55 volunteers working in different ways to help and no one is paid.</a:t>
            </a:r>
          </a:p>
          <a:p>
            <a:endParaRPr lang="en-GB" sz="5400" i="1" dirty="0">
              <a:solidFill>
                <a:schemeClr val="accent1">
                  <a:lumMod val="75000"/>
                </a:schemeClr>
              </a:solidFill>
              <a:latin typeface="Comic Sans MS" panose="030F0902030302020204" pitchFamily="66" charset="0"/>
              <a:cs typeface="Calibri" panose="020F0502020204030204" pitchFamily="34" charset="0"/>
            </a:endParaRPr>
          </a:p>
          <a:p>
            <a:r>
              <a:rPr lang="en-GB" sz="5400" i="1" dirty="0">
                <a:solidFill>
                  <a:schemeClr val="accent1">
                    <a:lumMod val="75000"/>
                  </a:schemeClr>
                </a:solidFill>
                <a:latin typeface="Comic Sans MS" panose="030F0902030302020204" pitchFamily="66" charset="0"/>
                <a:cs typeface="Calibri" panose="020F0502020204030204" pitchFamily="34" charset="0"/>
              </a:rPr>
              <a:t>We have a warehouse to store the food we receive as donations and to store the food we have to buy to meet our needs.</a:t>
            </a:r>
          </a:p>
          <a:p>
            <a:endParaRPr lang="en-GB" sz="5400" i="1" dirty="0">
              <a:solidFill>
                <a:schemeClr val="accent1">
                  <a:lumMod val="75000"/>
                </a:schemeClr>
              </a:solidFill>
              <a:latin typeface="Comic Sans MS" panose="030F0902030302020204" pitchFamily="66" charset="0"/>
              <a:cs typeface="Calibri" panose="020F0502020204030204" pitchFamily="34" charset="0"/>
            </a:endParaRPr>
          </a:p>
          <a:p>
            <a:r>
              <a:rPr lang="en-GB" sz="5400" i="1" dirty="0">
                <a:solidFill>
                  <a:schemeClr val="accent1">
                    <a:lumMod val="75000"/>
                  </a:schemeClr>
                </a:solidFill>
                <a:latin typeface="Comic Sans MS" panose="030F0902030302020204" pitchFamily="66" charset="0"/>
                <a:cs typeface="Calibri" panose="020F0502020204030204" pitchFamily="34" charset="0"/>
              </a:rPr>
              <a:t>Last year we fed approximately 5000 people in Lincoln and the surrounding area, including almost 2000 children.</a:t>
            </a:r>
          </a:p>
          <a:p>
            <a:endParaRPr lang="en-GB" sz="4800" i="1" dirty="0">
              <a:solidFill>
                <a:schemeClr val="accent1">
                  <a:lumMod val="75000"/>
                </a:schemeClr>
              </a:solidFill>
              <a:latin typeface="Comic Sans MS" panose="030F0902030302020204" pitchFamily="66" charset="0"/>
              <a:cs typeface="Calibri" panose="020F0502020204030204" pitchFamily="34" charset="0"/>
            </a:endParaRPr>
          </a:p>
          <a:p>
            <a:endParaRPr lang="en-GB" sz="4800" i="1" dirty="0">
              <a:solidFill>
                <a:schemeClr val="accent1">
                  <a:lumMod val="75000"/>
                </a:schemeClr>
              </a:solidFill>
              <a:latin typeface="Comic Sans MS" panose="030F0902030302020204" pitchFamily="66" charset="0"/>
              <a:cs typeface="Calibri" panose="020F0502020204030204" pitchFamily="34" charset="0"/>
            </a:endParaRPr>
          </a:p>
          <a:p>
            <a:endParaRPr lang="en-GB" sz="8800" i="1" dirty="0">
              <a:solidFill>
                <a:schemeClr val="accent1">
                  <a:lumMod val="75000"/>
                </a:schemeClr>
              </a:solidFill>
              <a:latin typeface="Comic Sans MS" panose="030F0902030302020204" pitchFamily="66" charset="0"/>
              <a:cs typeface="Calibri" panose="020F0502020204030204" pitchFamily="34" charset="0"/>
            </a:endParaRPr>
          </a:p>
        </p:txBody>
      </p:sp>
      <p:sp>
        <p:nvSpPr>
          <p:cNvPr id="2" name="TextBox 1">
            <a:extLst>
              <a:ext uri="{FF2B5EF4-FFF2-40B4-BE49-F238E27FC236}">
                <a16:creationId xmlns:a16="http://schemas.microsoft.com/office/drawing/2014/main" id="{B5237E89-A350-6441-A6E5-33CDDA15C838}"/>
              </a:ext>
            </a:extLst>
          </p:cNvPr>
          <p:cNvSpPr txBox="1"/>
          <p:nvPr/>
        </p:nvSpPr>
        <p:spPr>
          <a:xfrm>
            <a:off x="12345332" y="11416527"/>
            <a:ext cx="11524318"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GB" sz="3200" b="1" i="1" dirty="0">
                <a:solidFill>
                  <a:schemeClr val="accent1">
                    <a:lumMod val="75000"/>
                  </a:schemeClr>
                </a:solidFill>
                <a:latin typeface="Comic Sans MS" panose="030F0902030302020204" pitchFamily="66" charset="0"/>
                <a:cs typeface="Calibri" panose="020F0502020204030204" pitchFamily="34" charset="0"/>
              </a:rPr>
              <a:t>Our warehouse and Rosemary Lane Larder</a:t>
            </a:r>
          </a:p>
        </p:txBody>
      </p:sp>
      <p:pic>
        <p:nvPicPr>
          <p:cNvPr id="5" name="Picture 4" descr="A large refrigerators in a warehouse&#10;&#10;Description automatically generated">
            <a:extLst>
              <a:ext uri="{FF2B5EF4-FFF2-40B4-BE49-F238E27FC236}">
                <a16:creationId xmlns:a16="http://schemas.microsoft.com/office/drawing/2014/main" id="{39F3B7E2-2F2E-F198-C2AD-1E2C85255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5200" y="901699"/>
            <a:ext cx="7251700" cy="5449897"/>
          </a:xfrm>
          <a:prstGeom prst="rect">
            <a:avLst/>
          </a:prstGeom>
        </p:spPr>
      </p:pic>
      <p:pic>
        <p:nvPicPr>
          <p:cNvPr id="8" name="Picture 7" descr="A group of people in a warehouse&#10;&#10;Description automatically generated">
            <a:extLst>
              <a:ext uri="{FF2B5EF4-FFF2-40B4-BE49-F238E27FC236}">
                <a16:creationId xmlns:a16="http://schemas.microsoft.com/office/drawing/2014/main" id="{26EEB7E4-8AAB-7F1D-DA2A-25D764A67520}"/>
              </a:ext>
            </a:extLst>
          </p:cNvPr>
          <p:cNvPicPr>
            <a:picLocks noChangeAspect="1"/>
          </p:cNvPicPr>
          <p:nvPr/>
        </p:nvPicPr>
        <p:blipFill>
          <a:blip r:embed="rId3">
            <a:extLst>
              <a:ext uri="{28A0092B-C50C-407E-A947-70E740481C1C}">
                <a14:useLocalDpi xmlns:a14="http://schemas.microsoft.com/office/drawing/2010/main" val="0"/>
              </a:ext>
            </a:extLst>
          </a:blip>
          <a:srcRect t="8824"/>
          <a:stretch/>
        </p:blipFill>
        <p:spPr>
          <a:xfrm>
            <a:off x="14706600" y="5029200"/>
            <a:ext cx="7772400" cy="5314950"/>
          </a:xfrm>
          <a:prstGeom prst="rect">
            <a:avLst/>
          </a:prstGeom>
        </p:spPr>
      </p:pic>
    </p:spTree>
    <p:extLst>
      <p:ext uri="{BB962C8B-B14F-4D97-AF65-F5344CB8AC3E}">
        <p14:creationId xmlns:p14="http://schemas.microsoft.com/office/powerpoint/2010/main" val="366826833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1" name="Lincoln Community Larder"/>
          <p:cNvSpPr txBox="1">
            <a:spLocks noGrp="1"/>
          </p:cNvSpPr>
          <p:nvPr>
            <p:ph type="ctrTitle"/>
          </p:nvPr>
        </p:nvSpPr>
        <p:spPr>
          <a:xfrm>
            <a:off x="828675" y="542924"/>
            <a:ext cx="1343025" cy="1314451"/>
          </a:xfrm>
          <a:prstGeom prst="rect">
            <a:avLst/>
          </a:prstGeom>
        </p:spPr>
        <p:txBody>
          <a:bodyPr>
            <a:normAutofit fontScale="90000"/>
          </a:bodyPr>
          <a:lstStyle>
            <a:lvl1pPr>
              <a:defRPr>
                <a:solidFill>
                  <a:srgbClr val="AC0F25"/>
                </a:solidFill>
              </a:defRPr>
            </a:lvl1pPr>
          </a:lstStyle>
          <a:p>
            <a:br>
              <a:rPr lang="en-GB"/>
            </a:br>
            <a:br>
              <a:rPr lang="en-GB"/>
            </a:br>
            <a:br>
              <a:rPr lang="en-GB"/>
            </a:br>
            <a:br>
              <a:rPr lang="en-GB"/>
            </a:br>
            <a:endParaRPr lang="en-GB" dirty="0"/>
          </a:p>
        </p:txBody>
      </p:sp>
      <p:sp>
        <p:nvSpPr>
          <p:cNvPr id="3" name="Text Placeholder 2">
            <a:extLst>
              <a:ext uri="{FF2B5EF4-FFF2-40B4-BE49-F238E27FC236}">
                <a16:creationId xmlns:a16="http://schemas.microsoft.com/office/drawing/2014/main" id="{7CA9A499-6611-D3D6-770A-40C28A90D8AC}"/>
              </a:ext>
            </a:extLst>
          </p:cNvPr>
          <p:cNvSpPr>
            <a:spLocks noGrp="1"/>
          </p:cNvSpPr>
          <p:nvPr>
            <p:ph type="body" sz="quarter" idx="1"/>
          </p:nvPr>
        </p:nvSpPr>
        <p:spPr>
          <a:xfrm>
            <a:off x="571966" y="1362398"/>
            <a:ext cx="11715750" cy="10982003"/>
          </a:xfrm>
        </p:spPr>
        <p:txBody>
          <a:bodyPr>
            <a:normAutofit fontScale="70000" lnSpcReduction="20000"/>
          </a:bodyPr>
          <a:lstStyle/>
          <a:p>
            <a:r>
              <a:rPr lang="en-GB" sz="6300" i="1" dirty="0">
                <a:solidFill>
                  <a:schemeClr val="accent1">
                    <a:lumMod val="50000"/>
                  </a:schemeClr>
                </a:solidFill>
                <a:latin typeface="Comic Sans MS" panose="030F0902030302020204" pitchFamily="66" charset="0"/>
                <a:cs typeface="Calibri" panose="020F0502020204030204" pitchFamily="34" charset="0"/>
              </a:rPr>
              <a:t>What food do we provide?</a:t>
            </a:r>
          </a:p>
          <a:p>
            <a:endParaRPr lang="en-GB" sz="4800" i="1" dirty="0">
              <a:solidFill>
                <a:schemeClr val="accent1">
                  <a:lumMod val="75000"/>
                </a:schemeClr>
              </a:solidFill>
              <a:latin typeface="Comic Sans MS" panose="030F0902030302020204" pitchFamily="66" charset="0"/>
              <a:cs typeface="Calibri" panose="020F0502020204030204" pitchFamily="34" charset="0"/>
            </a:endParaRPr>
          </a:p>
          <a:p>
            <a:r>
              <a:rPr lang="en-GB" sz="5400" i="1" dirty="0">
                <a:solidFill>
                  <a:schemeClr val="accent1">
                    <a:lumMod val="75000"/>
                  </a:schemeClr>
                </a:solidFill>
                <a:latin typeface="Comic Sans MS" panose="030F0902030302020204" pitchFamily="66" charset="0"/>
                <a:cs typeface="Calibri" panose="020F0502020204030204" pitchFamily="34" charset="0"/>
              </a:rPr>
              <a:t>Pre-packed bags are made up at the </a:t>
            </a:r>
            <a:r>
              <a:rPr lang="en-GB" sz="5400" i="1" dirty="0" err="1">
                <a:solidFill>
                  <a:schemeClr val="accent1">
                    <a:lumMod val="75000"/>
                  </a:schemeClr>
                </a:solidFill>
                <a:latin typeface="Comic Sans MS" panose="030F0902030302020204" pitchFamily="66" charset="0"/>
                <a:cs typeface="Calibri" panose="020F0502020204030204" pitchFamily="34" charset="0"/>
              </a:rPr>
              <a:t>warehouse.These</a:t>
            </a:r>
            <a:r>
              <a:rPr lang="en-GB" sz="5400" i="1" dirty="0">
                <a:solidFill>
                  <a:schemeClr val="accent1">
                    <a:lumMod val="75000"/>
                  </a:schemeClr>
                </a:solidFill>
                <a:latin typeface="Comic Sans MS" panose="030F0902030302020204" pitchFamily="66" charset="0"/>
                <a:cs typeface="Calibri" panose="020F0502020204030204" pitchFamily="34" charset="0"/>
              </a:rPr>
              <a:t> contain enough food for three days and provide as much variety and nutritional value as is possible in tins and packets. </a:t>
            </a:r>
          </a:p>
          <a:p>
            <a:endParaRPr lang="en-GB" sz="5400" i="1" dirty="0">
              <a:solidFill>
                <a:schemeClr val="accent1">
                  <a:lumMod val="75000"/>
                </a:schemeClr>
              </a:solidFill>
              <a:latin typeface="Comic Sans MS" panose="030F0902030302020204" pitchFamily="66" charset="0"/>
              <a:cs typeface="Calibri" panose="020F0502020204030204" pitchFamily="34" charset="0"/>
            </a:endParaRPr>
          </a:p>
          <a:p>
            <a:r>
              <a:rPr lang="en-GB" sz="5400" i="1" dirty="0">
                <a:solidFill>
                  <a:schemeClr val="accent1">
                    <a:lumMod val="75000"/>
                  </a:schemeClr>
                </a:solidFill>
                <a:latin typeface="Comic Sans MS" panose="030F0902030302020204" pitchFamily="66" charset="0"/>
                <a:cs typeface="Calibri" panose="020F0502020204030204" pitchFamily="34" charset="0"/>
              </a:rPr>
              <a:t>Fresh food is also given including cheese, spread, milk, bread (Sainsbury's), eggs (Noble’s Farm at North </a:t>
            </a:r>
            <a:r>
              <a:rPr lang="en-GB" sz="5400" i="1" dirty="0" err="1">
                <a:solidFill>
                  <a:schemeClr val="accent1">
                    <a:lumMod val="75000"/>
                  </a:schemeClr>
                </a:solidFill>
                <a:latin typeface="Comic Sans MS" panose="030F0902030302020204" pitchFamily="66" charset="0"/>
                <a:cs typeface="Calibri" panose="020F0502020204030204" pitchFamily="34" charset="0"/>
              </a:rPr>
              <a:t>Scarle</a:t>
            </a:r>
            <a:r>
              <a:rPr lang="en-GB" sz="5400" i="1" dirty="0">
                <a:solidFill>
                  <a:schemeClr val="accent1">
                    <a:lumMod val="75000"/>
                  </a:schemeClr>
                </a:solidFill>
                <a:latin typeface="Comic Sans MS" panose="030F0902030302020204" pitchFamily="66" charset="0"/>
                <a:cs typeface="Calibri" panose="020F0502020204030204" pitchFamily="34" charset="0"/>
              </a:rPr>
              <a:t>) and potatoes (Branston Potatoes) along with some Co-op vouchers to buy fresh fruit and vegetables.</a:t>
            </a:r>
          </a:p>
          <a:p>
            <a:endParaRPr lang="en-GB" sz="5400" i="1" dirty="0">
              <a:solidFill>
                <a:schemeClr val="accent1">
                  <a:lumMod val="75000"/>
                </a:schemeClr>
              </a:solidFill>
              <a:latin typeface="Comic Sans MS" panose="030F0902030302020204" pitchFamily="66" charset="0"/>
              <a:cs typeface="Calibri" panose="020F0502020204030204" pitchFamily="34" charset="0"/>
            </a:endParaRPr>
          </a:p>
          <a:p>
            <a:r>
              <a:rPr lang="en-GB" sz="5400" i="1" dirty="0">
                <a:solidFill>
                  <a:schemeClr val="accent1">
                    <a:lumMod val="75000"/>
                  </a:schemeClr>
                </a:solidFill>
                <a:latin typeface="Comic Sans MS" panose="030F0902030302020204" pitchFamily="66" charset="0"/>
                <a:cs typeface="Calibri" panose="020F0502020204030204" pitchFamily="34" charset="0"/>
              </a:rPr>
              <a:t>When there are children in a family additional items are provided such as angel delight, jelly, juice, squash, fish/meat paste, crisps and crackers.</a:t>
            </a:r>
          </a:p>
          <a:p>
            <a:endParaRPr lang="en-GB" sz="5400" i="1" dirty="0">
              <a:solidFill>
                <a:schemeClr val="accent1">
                  <a:lumMod val="75000"/>
                </a:schemeClr>
              </a:solidFill>
              <a:latin typeface="Comic Sans MS" panose="030F0902030302020204" pitchFamily="66" charset="0"/>
              <a:cs typeface="Calibri" panose="020F0502020204030204" pitchFamily="34" charset="0"/>
            </a:endParaRPr>
          </a:p>
          <a:p>
            <a:r>
              <a:rPr lang="en-GB" sz="5400" i="1" dirty="0">
                <a:solidFill>
                  <a:schemeClr val="accent1">
                    <a:lumMod val="75000"/>
                  </a:schemeClr>
                </a:solidFill>
                <a:latin typeface="Comic Sans MS" panose="030F0902030302020204" pitchFamily="66" charset="0"/>
                <a:cs typeface="Calibri" panose="020F0502020204030204" pitchFamily="34" charset="0"/>
              </a:rPr>
              <a:t>If clients have nowhere to live or no cooking facilities we give them a range of foods to meet their needs including meals used by our armed forces when they are on manoeuvres .</a:t>
            </a:r>
          </a:p>
          <a:p>
            <a:endParaRPr lang="en-GB" sz="8800" i="1" dirty="0">
              <a:solidFill>
                <a:schemeClr val="accent1">
                  <a:lumMod val="75000"/>
                </a:schemeClr>
              </a:solidFill>
              <a:latin typeface="Comic Sans MS" panose="030F0902030302020204" pitchFamily="66" charset="0"/>
              <a:cs typeface="Calibri" panose="020F0502020204030204" pitchFamily="34" charset="0"/>
            </a:endParaRPr>
          </a:p>
        </p:txBody>
      </p:sp>
      <p:pic>
        <p:nvPicPr>
          <p:cNvPr id="6" name="Picture 5" descr="A group of food items on a table&#10;&#10;Description automatically generated">
            <a:extLst>
              <a:ext uri="{FF2B5EF4-FFF2-40B4-BE49-F238E27FC236}">
                <a16:creationId xmlns:a16="http://schemas.microsoft.com/office/drawing/2014/main" id="{B2621B16-F769-A6E0-CEC6-9D2A8AB80369}"/>
              </a:ext>
            </a:extLst>
          </p:cNvPr>
          <p:cNvPicPr>
            <a:picLocks noChangeAspect="1"/>
          </p:cNvPicPr>
          <p:nvPr/>
        </p:nvPicPr>
        <p:blipFill>
          <a:blip r:embed="rId2">
            <a:extLst>
              <a:ext uri="{28A0092B-C50C-407E-A947-70E740481C1C}">
                <a14:useLocalDpi xmlns:a14="http://schemas.microsoft.com/office/drawing/2010/main" val="0"/>
              </a:ext>
            </a:extLst>
          </a:blip>
          <a:srcRect l="8339" t="7353" r="12984" b="7843"/>
          <a:stretch/>
        </p:blipFill>
        <p:spPr>
          <a:xfrm>
            <a:off x="12392961" y="1200150"/>
            <a:ext cx="11487811" cy="9286875"/>
          </a:xfrm>
          <a:prstGeom prst="rect">
            <a:avLst/>
          </a:prstGeom>
        </p:spPr>
      </p:pic>
      <p:sp>
        <p:nvSpPr>
          <p:cNvPr id="2" name="TextBox 1">
            <a:extLst>
              <a:ext uri="{FF2B5EF4-FFF2-40B4-BE49-F238E27FC236}">
                <a16:creationId xmlns:a16="http://schemas.microsoft.com/office/drawing/2014/main" id="{B5237E89-A350-6441-A6E5-33CDDA15C838}"/>
              </a:ext>
            </a:extLst>
          </p:cNvPr>
          <p:cNvSpPr txBox="1"/>
          <p:nvPr/>
        </p:nvSpPr>
        <p:spPr>
          <a:xfrm>
            <a:off x="12345332" y="11416527"/>
            <a:ext cx="11524318"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GB" sz="3200" b="1" i="1" dirty="0">
                <a:solidFill>
                  <a:schemeClr val="accent1">
                    <a:lumMod val="75000"/>
                  </a:schemeClr>
                </a:solidFill>
                <a:latin typeface="Comic Sans MS" panose="030F0902030302020204" pitchFamily="66" charset="0"/>
                <a:cs typeface="Calibri" panose="020F0502020204030204" pitchFamily="34" charset="0"/>
              </a:rPr>
              <a:t>A typical pre-packed bag for one person</a:t>
            </a:r>
          </a:p>
        </p:txBody>
      </p:sp>
    </p:spTree>
    <p:extLst>
      <p:ext uri="{BB962C8B-B14F-4D97-AF65-F5344CB8AC3E}">
        <p14:creationId xmlns:p14="http://schemas.microsoft.com/office/powerpoint/2010/main" val="215559859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1" name="Lincoln Community Larder"/>
          <p:cNvSpPr txBox="1">
            <a:spLocks noGrp="1"/>
          </p:cNvSpPr>
          <p:nvPr>
            <p:ph type="ctrTitle"/>
          </p:nvPr>
        </p:nvSpPr>
        <p:spPr>
          <a:xfrm>
            <a:off x="828675" y="542924"/>
            <a:ext cx="1343025" cy="1314451"/>
          </a:xfrm>
          <a:prstGeom prst="rect">
            <a:avLst/>
          </a:prstGeom>
        </p:spPr>
        <p:txBody>
          <a:bodyPr>
            <a:normAutofit fontScale="90000"/>
          </a:bodyPr>
          <a:lstStyle>
            <a:lvl1pPr>
              <a:defRPr>
                <a:solidFill>
                  <a:srgbClr val="AC0F25"/>
                </a:solidFill>
              </a:defRPr>
            </a:lvl1pPr>
          </a:lstStyle>
          <a:p>
            <a:br>
              <a:rPr lang="en-GB"/>
            </a:br>
            <a:br>
              <a:rPr lang="en-GB"/>
            </a:br>
            <a:br>
              <a:rPr lang="en-GB"/>
            </a:br>
            <a:br>
              <a:rPr lang="en-GB"/>
            </a:br>
            <a:endParaRPr lang="en-GB" dirty="0"/>
          </a:p>
        </p:txBody>
      </p:sp>
      <p:sp>
        <p:nvSpPr>
          <p:cNvPr id="3" name="Text Placeholder 2">
            <a:extLst>
              <a:ext uri="{FF2B5EF4-FFF2-40B4-BE49-F238E27FC236}">
                <a16:creationId xmlns:a16="http://schemas.microsoft.com/office/drawing/2014/main" id="{7CA9A499-6611-D3D6-770A-40C28A90D8AC}"/>
              </a:ext>
            </a:extLst>
          </p:cNvPr>
          <p:cNvSpPr>
            <a:spLocks noGrp="1"/>
          </p:cNvSpPr>
          <p:nvPr>
            <p:ph type="body" sz="quarter" idx="1"/>
          </p:nvPr>
        </p:nvSpPr>
        <p:spPr>
          <a:xfrm>
            <a:off x="571966" y="1362398"/>
            <a:ext cx="11715750" cy="10982003"/>
          </a:xfrm>
        </p:spPr>
        <p:txBody>
          <a:bodyPr>
            <a:normAutofit fontScale="92500" lnSpcReduction="10000"/>
          </a:bodyPr>
          <a:lstStyle/>
          <a:p>
            <a:r>
              <a:rPr lang="en-GB" sz="6300" i="1" dirty="0">
                <a:solidFill>
                  <a:schemeClr val="accent1">
                    <a:lumMod val="50000"/>
                  </a:schemeClr>
                </a:solidFill>
                <a:latin typeface="Comic Sans MS" panose="030F0902030302020204" pitchFamily="66" charset="0"/>
                <a:cs typeface="Calibri" panose="020F0502020204030204" pitchFamily="34" charset="0"/>
              </a:rPr>
              <a:t>How do we get the food?</a:t>
            </a:r>
          </a:p>
          <a:p>
            <a:endParaRPr lang="en-GB" sz="4800" i="1" dirty="0">
              <a:solidFill>
                <a:schemeClr val="accent1">
                  <a:lumMod val="75000"/>
                </a:schemeClr>
              </a:solidFill>
              <a:latin typeface="Comic Sans MS" panose="030F0902030302020204" pitchFamily="66" charset="0"/>
              <a:cs typeface="Calibri" panose="020F0502020204030204" pitchFamily="34" charset="0"/>
            </a:endParaRPr>
          </a:p>
          <a:p>
            <a:r>
              <a:rPr lang="en-GB" sz="5400" i="1" dirty="0">
                <a:solidFill>
                  <a:schemeClr val="accent1">
                    <a:lumMod val="75000"/>
                  </a:schemeClr>
                </a:solidFill>
                <a:latin typeface="Comic Sans MS" panose="030F0902030302020204" pitchFamily="66" charset="0"/>
                <a:cs typeface="Calibri" panose="020F0502020204030204" pitchFamily="34" charset="0"/>
              </a:rPr>
              <a:t>Through the year generous people donate food.</a:t>
            </a:r>
          </a:p>
          <a:p>
            <a:endParaRPr lang="en-GB" sz="5400" i="1" dirty="0">
              <a:solidFill>
                <a:schemeClr val="accent1">
                  <a:lumMod val="75000"/>
                </a:schemeClr>
              </a:solidFill>
              <a:latin typeface="Comic Sans MS" panose="030F0902030302020204" pitchFamily="66" charset="0"/>
              <a:cs typeface="Calibri" panose="020F0502020204030204" pitchFamily="34" charset="0"/>
            </a:endParaRPr>
          </a:p>
          <a:p>
            <a:r>
              <a:rPr lang="en-GB" sz="5400" i="1" dirty="0">
                <a:solidFill>
                  <a:schemeClr val="accent1">
                    <a:lumMod val="75000"/>
                  </a:schemeClr>
                </a:solidFill>
                <a:latin typeface="Comic Sans MS" panose="030F0902030302020204" pitchFamily="66" charset="0"/>
                <a:cs typeface="Calibri" panose="020F0502020204030204" pitchFamily="34" charset="0"/>
              </a:rPr>
              <a:t>Some people help us by donating money for us to buy food.</a:t>
            </a:r>
          </a:p>
          <a:p>
            <a:endParaRPr lang="en-GB" sz="5400" i="1" dirty="0">
              <a:solidFill>
                <a:schemeClr val="accent1">
                  <a:lumMod val="75000"/>
                </a:schemeClr>
              </a:solidFill>
              <a:latin typeface="Comic Sans MS" panose="030F0902030302020204" pitchFamily="66" charset="0"/>
              <a:cs typeface="Calibri" panose="020F0502020204030204" pitchFamily="34" charset="0"/>
            </a:endParaRPr>
          </a:p>
          <a:p>
            <a:r>
              <a:rPr lang="en-GB" sz="5400" i="1" dirty="0">
                <a:solidFill>
                  <a:schemeClr val="accent1">
                    <a:lumMod val="75000"/>
                  </a:schemeClr>
                </a:solidFill>
                <a:latin typeface="Comic Sans MS" panose="030F0902030302020204" pitchFamily="66" charset="0"/>
                <a:cs typeface="Calibri" panose="020F0502020204030204" pitchFamily="34" charset="0"/>
              </a:rPr>
              <a:t>Some people give up their time to help us as volunteers in our larders and warehouse.</a:t>
            </a:r>
          </a:p>
          <a:p>
            <a:endParaRPr lang="en-GB" sz="5400" i="1" dirty="0">
              <a:solidFill>
                <a:schemeClr val="accent1">
                  <a:lumMod val="75000"/>
                </a:schemeClr>
              </a:solidFill>
              <a:latin typeface="Comic Sans MS" panose="030F0902030302020204" pitchFamily="66" charset="0"/>
              <a:cs typeface="Calibri" panose="020F0502020204030204" pitchFamily="34" charset="0"/>
            </a:endParaRPr>
          </a:p>
          <a:p>
            <a:r>
              <a:rPr lang="en-GB" sz="5400" i="1" dirty="0">
                <a:solidFill>
                  <a:schemeClr val="accent1">
                    <a:lumMod val="75000"/>
                  </a:schemeClr>
                </a:solidFill>
                <a:latin typeface="Comic Sans MS" panose="030F0902030302020204" pitchFamily="66" charset="0"/>
                <a:cs typeface="Calibri" panose="020F0502020204030204" pitchFamily="34" charset="0"/>
              </a:rPr>
              <a:t>Much of our food is provided by generous harvest donations such as the one you are giving us.</a:t>
            </a:r>
          </a:p>
          <a:p>
            <a:endParaRPr lang="en-GB" sz="8800" i="1" dirty="0">
              <a:solidFill>
                <a:schemeClr val="accent1">
                  <a:lumMod val="75000"/>
                </a:schemeClr>
              </a:solidFill>
              <a:latin typeface="Comic Sans MS" panose="030F0902030302020204" pitchFamily="66" charset="0"/>
              <a:cs typeface="Calibri" panose="020F0502020204030204" pitchFamily="34" charset="0"/>
            </a:endParaRPr>
          </a:p>
        </p:txBody>
      </p:sp>
      <p:sp>
        <p:nvSpPr>
          <p:cNvPr id="2" name="TextBox 1">
            <a:extLst>
              <a:ext uri="{FF2B5EF4-FFF2-40B4-BE49-F238E27FC236}">
                <a16:creationId xmlns:a16="http://schemas.microsoft.com/office/drawing/2014/main" id="{B5237E89-A350-6441-A6E5-33CDDA15C838}"/>
              </a:ext>
            </a:extLst>
          </p:cNvPr>
          <p:cNvSpPr txBox="1"/>
          <p:nvPr/>
        </p:nvSpPr>
        <p:spPr>
          <a:xfrm>
            <a:off x="11345207" y="12353602"/>
            <a:ext cx="11524318"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GB" sz="3200" b="1" i="1" dirty="0">
                <a:solidFill>
                  <a:schemeClr val="accent1">
                    <a:lumMod val="75000"/>
                  </a:schemeClr>
                </a:solidFill>
                <a:latin typeface="Comic Sans MS" panose="030F0902030302020204" pitchFamily="66" charset="0"/>
                <a:cs typeface="Calibri" panose="020F0502020204030204" pitchFamily="34" charset="0"/>
              </a:rPr>
              <a:t>Harvest Donations</a:t>
            </a:r>
          </a:p>
        </p:txBody>
      </p:sp>
      <p:pic>
        <p:nvPicPr>
          <p:cNvPr id="5" name="Picture 4" descr="A room full of food items&#10;&#10;Description automatically generated">
            <a:extLst>
              <a:ext uri="{FF2B5EF4-FFF2-40B4-BE49-F238E27FC236}">
                <a16:creationId xmlns:a16="http://schemas.microsoft.com/office/drawing/2014/main" id="{DA9B9268-73EB-56AA-8C85-CADE293714E5}"/>
              </a:ext>
            </a:extLst>
          </p:cNvPr>
          <p:cNvPicPr>
            <a:picLocks noChangeAspect="1"/>
          </p:cNvPicPr>
          <p:nvPr/>
        </p:nvPicPr>
        <p:blipFill>
          <a:blip r:embed="rId2">
            <a:extLst>
              <a:ext uri="{28A0092B-C50C-407E-A947-70E740481C1C}">
                <a14:useLocalDpi xmlns:a14="http://schemas.microsoft.com/office/drawing/2010/main" val="0"/>
              </a:ext>
            </a:extLst>
          </a:blip>
          <a:srcRect t="10796"/>
          <a:stretch/>
        </p:blipFill>
        <p:spPr>
          <a:xfrm>
            <a:off x="13401676" y="982806"/>
            <a:ext cx="9144000" cy="10875819"/>
          </a:xfrm>
          <a:prstGeom prst="rect">
            <a:avLst/>
          </a:prstGeom>
        </p:spPr>
      </p:pic>
    </p:spTree>
    <p:extLst>
      <p:ext uri="{BB962C8B-B14F-4D97-AF65-F5344CB8AC3E}">
        <p14:creationId xmlns:p14="http://schemas.microsoft.com/office/powerpoint/2010/main" val="3855440954"/>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183</TotalTime>
  <Words>1175</Words>
  <Application>Microsoft Macintosh PowerPoint</Application>
  <PresentationFormat>Custom</PresentationFormat>
  <Paragraphs>127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Comic Sans MS</vt:lpstr>
      <vt:lpstr>Helvetica Neue</vt:lpstr>
      <vt:lpstr>Helvetica Neue Medium</vt:lpstr>
      <vt:lpstr>Times New Roman</vt:lpstr>
      <vt:lpstr>21_BasicWhite</vt:lpstr>
      <vt:lpstr>Lincoln Community Larder Helping local people in crisis     </vt:lpstr>
      <vt:lpstr>    </vt:lpstr>
      <vt:lpstr>    </vt:lpstr>
      <vt:lpstr>    </vt:lpstr>
      <vt:lpstr>    </vt:lpstr>
      <vt:lpstr>    </vt:lpstr>
      <vt:lpstr>    </vt:lpstr>
      <vt:lpstr>    </vt:lpstr>
      <vt:lpstr>    </vt:lpstr>
      <vt:lpstr>    </vt:lpstr>
      <vt:lpstr>    </vt:lpstr>
      <vt:lpstr>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Community Larder</dc:title>
  <dc:creator>ZWAAN Amy (ULHT)</dc:creator>
  <cp:lastModifiedBy>Neil Rhodes</cp:lastModifiedBy>
  <cp:revision>12</cp:revision>
  <dcterms:modified xsi:type="dcterms:W3CDTF">2024-08-28T13:47:25Z</dcterms:modified>
</cp:coreProperties>
</file>